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frame: we are not asking the estate to take on new work. We are giving the work it already does one place to live. Keep this slide short — the chairman's first question is usually about money, which is slide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rush this slide. Let them recognise their own estate in it before you show them anything you built.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committee pushes on offline mode, be straight with them: the device records, the server revalidates. Overpromising here is how you lose a gate team's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decides the meeting. An estate's fear is that a vendor sits on its dues. Say plainly: we are never in the money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Saying this out loud is what makes the rest of the deck believable. Do not skip it to save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the working session, not for a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D2E"/>
        </a:solidFill>
      </p:bgPr>
    </p:bg>
    <p:spTree>
      <p:nvGrpSpPr>
        <p:cNvPr id="1" name=""/>
        <p:cNvGrpSpPr/>
        <p:nvPr/>
      </p:nvGrpSpPr>
      <p:grpSpPr>
        <a:xfrm>
          <a:off x="0" y="0"/>
          <a:ext cx="0" cy="0"/>
          <a:chOff x="0" y="0"/>
          <a:chExt cx="0" cy="0"/>
        </a:xfrm>
      </p:grpSpPr>
      <p:sp>
        <p:nvSpPr>
          <p:cNvPr id="2" name="Text 0"/>
          <p:cNvSpPr txBox="1"/>
          <p:nvPr/>
        </p:nvSpPr>
        <p:spPr>
          <a:xfrm>
            <a:off x="8138160" y="-1737360"/>
            <a:ext cx="5120640" cy="9144000"/>
          </a:xfrm>
          <a:prstGeom prst="rect">
            <a:avLst/>
          </a:prstGeom>
          <a:noFill/>
          <a:ln/>
        </p:spPr>
        <p:txBody>
          <a:bodyPr wrap="square" lIns="0" tIns="0" rIns="0" bIns="0" rtlCol="0" anchor="ctr"/>
          <a:lstStyle/>
          <a:p>
            <a:pPr algn="ctr" indent="0" marL="0">
              <a:buNone/>
            </a:pPr>
            <a:r>
              <a:rPr lang="en-US" sz="43000" b="1" dirty="0">
                <a:solidFill>
                  <a:srgbClr val="17513C"/>
                </a:solidFill>
                <a:latin typeface="Arial" pitchFamily="34" charset="0"/>
                <a:ea typeface="Arial" pitchFamily="34" charset="-122"/>
                <a:cs typeface="Arial" pitchFamily="34" charset="-120"/>
              </a:rPr>
              <a:t>K</a:t>
            </a:r>
            <a:endParaRPr lang="en-US" sz="43000" dirty="0"/>
          </a:p>
        </p:txBody>
      </p:sp>
      <p:sp>
        <p:nvSpPr>
          <p:cNvPr id="3" name="Shape 1"/>
          <p:cNvSpPr/>
          <p:nvPr/>
        </p:nvSpPr>
        <p:spPr>
          <a:xfrm>
            <a:off x="594360" y="347472"/>
            <a:ext cx="292608" cy="292608"/>
          </a:xfrm>
          <a:prstGeom prst="roundRect">
            <a:avLst>
              <a:gd name="adj" fmla="val 21875"/>
            </a:avLst>
          </a:prstGeom>
          <a:solidFill>
            <a:srgbClr val="F0BC50"/>
          </a:solidFill>
          <a:ln w="12700">
            <a:solidFill>
              <a:srgbClr val="F0BC50"/>
            </a:solidFill>
            <a:prstDash val="solid"/>
          </a:ln>
        </p:spPr>
      </p:sp>
      <p:sp>
        <p:nvSpPr>
          <p:cNvPr id="4" name="Text 2"/>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103D2E"/>
                </a:solidFill>
                <a:latin typeface="Arial" pitchFamily="34" charset="0"/>
                <a:ea typeface="Arial" pitchFamily="34" charset="-122"/>
                <a:cs typeface="Arial" pitchFamily="34" charset="-120"/>
              </a:rPr>
              <a:t>K</a:t>
            </a:r>
            <a:endParaRPr lang="en-US" sz="1400" dirty="0"/>
          </a:p>
        </p:txBody>
      </p:sp>
      <p:sp>
        <p:nvSpPr>
          <p:cNvPr id="5" name="Text 3"/>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FFFFFF"/>
                </a:solidFill>
                <a:latin typeface="Arial" pitchFamily="34" charset="0"/>
                <a:ea typeface="Arial" pitchFamily="34" charset="-122"/>
                <a:cs typeface="Arial" pitchFamily="34" charset="-120"/>
              </a:rPr>
              <a:t>Kompound</a:t>
            </a:r>
            <a:endParaRPr lang="en-US" sz="1200" dirty="0"/>
          </a:p>
        </p:txBody>
      </p:sp>
      <p:sp>
        <p:nvSpPr>
          <p:cNvPr id="6" name="Text 4"/>
          <p:cNvSpPr txBox="1"/>
          <p:nvPr/>
        </p:nvSpPr>
        <p:spPr>
          <a:xfrm>
            <a:off x="594360" y="1938528"/>
            <a:ext cx="7315200" cy="274320"/>
          </a:xfrm>
          <a:prstGeom prst="rect">
            <a:avLst/>
          </a:prstGeom>
          <a:noFill/>
          <a:ln/>
        </p:spPr>
        <p:txBody>
          <a:bodyPr wrap="square" lIns="0" tIns="0" rIns="0" bIns="0" rtlCol="0" anchor="ctr"/>
          <a:lstStyle/>
          <a:p>
            <a:pPr indent="0" marL="0">
              <a:buNone/>
            </a:pPr>
            <a:r>
              <a:rPr lang="en-US" sz="1150" b="1" spc="200" kern="0" dirty="0">
                <a:solidFill>
                  <a:srgbClr val="F0BC50"/>
                </a:solidFill>
                <a:latin typeface="Arial" pitchFamily="34" charset="0"/>
                <a:ea typeface="Arial" pitchFamily="34" charset="-122"/>
                <a:cs typeface="Arial" pitchFamily="34" charset="-120"/>
              </a:rPr>
              <a:t>A PROPOSAL FOR ESTATE EXECUTIVES</a:t>
            </a:r>
            <a:endParaRPr lang="en-US" sz="1150" dirty="0"/>
          </a:p>
        </p:txBody>
      </p:sp>
      <p:sp>
        <p:nvSpPr>
          <p:cNvPr id="7" name="Text 5"/>
          <p:cNvSpPr txBox="1"/>
          <p:nvPr/>
        </p:nvSpPr>
        <p:spPr>
          <a:xfrm>
            <a:off x="594360" y="2304288"/>
            <a:ext cx="7863840" cy="1828800"/>
          </a:xfrm>
          <a:prstGeom prst="rect">
            <a:avLst/>
          </a:prstGeom>
          <a:noFill/>
          <a:ln/>
        </p:spPr>
        <p:txBody>
          <a:bodyPr wrap="square" lIns="0" tIns="0" rIns="0" bIns="0" rtlCol="0" anchor="ctr"/>
          <a:lstStyle/>
          <a:p>
            <a:pPr indent="0" marL="0">
              <a:lnSpc>
                <a:spcPct val="98000"/>
              </a:lnSpc>
              <a:buNone/>
            </a:pPr>
            <a:r>
              <a:rPr lang="en-US" sz="5800" b="1" dirty="0">
                <a:solidFill>
                  <a:srgbClr val="FFFFFF"/>
                </a:solidFill>
                <a:latin typeface="Arial" pitchFamily="34" charset="0"/>
                <a:ea typeface="Arial" pitchFamily="34" charset="-122"/>
                <a:cs typeface="Arial" pitchFamily="34" charset="-120"/>
              </a:rPr>
              <a:t>One estate.</a:t>
            </a:r>
            <a:endParaRPr lang="en-US" sz="5800" dirty="0"/>
          </a:p>
          <a:p>
            <a:pPr indent="0" marL="0">
              <a:lnSpc>
                <a:spcPct val="98000"/>
              </a:lnSpc>
              <a:buNone/>
            </a:pPr>
            <a:r>
              <a:rPr lang="en-US" sz="5800" b="1" dirty="0">
                <a:solidFill>
                  <a:srgbClr val="6FC79C"/>
                </a:solidFill>
                <a:latin typeface="Arial" pitchFamily="34" charset="0"/>
                <a:ea typeface="Arial" pitchFamily="34" charset="-122"/>
                <a:cs typeface="Arial" pitchFamily="34" charset="-120"/>
              </a:rPr>
              <a:t>One record.</a:t>
            </a:r>
            <a:endParaRPr lang="en-US" sz="5800" dirty="0"/>
          </a:p>
        </p:txBody>
      </p:sp>
      <p:sp>
        <p:nvSpPr>
          <p:cNvPr id="8" name="Text 6"/>
          <p:cNvSpPr txBox="1"/>
          <p:nvPr/>
        </p:nvSpPr>
        <p:spPr>
          <a:xfrm>
            <a:off x="594360" y="4261104"/>
            <a:ext cx="6766560" cy="731520"/>
          </a:xfrm>
          <a:prstGeom prst="rect">
            <a:avLst/>
          </a:prstGeom>
          <a:noFill/>
          <a:ln/>
        </p:spPr>
        <p:txBody>
          <a:bodyPr wrap="square" lIns="0" tIns="0" rIns="0" bIns="0" rtlCol="0" anchor="ctr"/>
          <a:lstStyle/>
          <a:p>
            <a:pPr indent="0" marL="0">
              <a:lnSpc>
                <a:spcPct val="120000"/>
              </a:lnSpc>
              <a:buNone/>
            </a:pPr>
            <a:r>
              <a:rPr lang="en-US" sz="1500" dirty="0">
                <a:solidFill>
                  <a:srgbClr val="CFE2D4"/>
                </a:solidFill>
                <a:latin typeface="Arial" pitchFamily="34" charset="0"/>
                <a:ea typeface="Arial" pitchFamily="34" charset="-122"/>
                <a:cs typeface="Arial" pitchFamily="34" charset="-120"/>
              </a:rPr>
              <a:t>Visitor access, dues, estate records, communication and everyday operations — in one system your community actually keeps.</a:t>
            </a:r>
            <a:endParaRPr lang="en-US" sz="1500" dirty="0"/>
          </a:p>
        </p:txBody>
      </p:sp>
      <p:sp>
        <p:nvSpPr>
          <p:cNvPr id="9" name="Shape 7"/>
          <p:cNvSpPr/>
          <p:nvPr/>
        </p:nvSpPr>
        <p:spPr>
          <a:xfrm>
            <a:off x="594360" y="5230368"/>
            <a:ext cx="6766560" cy="0"/>
          </a:xfrm>
          <a:prstGeom prst="line">
            <a:avLst/>
          </a:prstGeom>
          <a:noFill/>
          <a:ln w="12700">
            <a:solidFill>
              <a:srgbClr val="3C6552"/>
            </a:solidFill>
            <a:prstDash val="solid"/>
          </a:ln>
        </p:spPr>
      </p:sp>
      <p:sp>
        <p:nvSpPr>
          <p:cNvPr id="10" name="Text 8"/>
          <p:cNvSpPr txBox="1"/>
          <p:nvPr/>
        </p:nvSpPr>
        <p:spPr>
          <a:xfrm>
            <a:off x="594360" y="5394960"/>
            <a:ext cx="2194560" cy="219456"/>
          </a:xfrm>
          <a:prstGeom prst="rect">
            <a:avLst/>
          </a:prstGeom>
          <a:noFill/>
          <a:ln/>
        </p:spPr>
        <p:txBody>
          <a:bodyPr wrap="square" lIns="0" tIns="0" rIns="0" bIns="0" rtlCol="0" anchor="ctr"/>
          <a:lstStyle/>
          <a:p>
            <a:pPr indent="0" marL="0">
              <a:buNone/>
            </a:pPr>
            <a:r>
              <a:rPr lang="en-US" sz="900" b="1" spc="160" kern="0" dirty="0">
                <a:solidFill>
                  <a:srgbClr val="8FB79F"/>
                </a:solidFill>
                <a:latin typeface="Arial" pitchFamily="34" charset="0"/>
                <a:ea typeface="Arial" pitchFamily="34" charset="-122"/>
                <a:cs typeface="Arial" pitchFamily="34" charset="-120"/>
              </a:rPr>
              <a:t>PREPARED FOR</a:t>
            </a:r>
            <a:endParaRPr lang="en-US" sz="900" dirty="0"/>
          </a:p>
        </p:txBody>
      </p:sp>
      <p:sp>
        <p:nvSpPr>
          <p:cNvPr id="11" name="Text 9"/>
          <p:cNvSpPr txBox="1"/>
          <p:nvPr/>
        </p:nvSpPr>
        <p:spPr>
          <a:xfrm>
            <a:off x="594360" y="5632704"/>
            <a:ext cx="2194560" cy="548640"/>
          </a:xfrm>
          <a:prstGeom prst="rect">
            <a:avLst/>
          </a:prstGeom>
          <a:noFill/>
          <a:ln/>
        </p:spPr>
        <p:txBody>
          <a:bodyPr wrap="square" lIns="0" tIns="0" rIns="0" bIns="0" rtlCol="0" anchor="ctr"/>
          <a:lstStyle/>
          <a:p>
            <a:pPr indent="0" marL="0">
              <a:lnSpc>
                <a:spcPct val="110000"/>
              </a:lnSpc>
              <a:buNone/>
            </a:pPr>
            <a:r>
              <a:rPr lang="en-US" sz="1150" dirty="0">
                <a:solidFill>
                  <a:srgbClr val="EEF5EF"/>
                </a:solidFill>
                <a:latin typeface="Arial" pitchFamily="34" charset="0"/>
                <a:ea typeface="Arial" pitchFamily="34" charset="-122"/>
                <a:cs typeface="Arial" pitchFamily="34" charset="-120"/>
              </a:rPr>
              <a:t>The Estate Chairman</a:t>
            </a:r>
            <a:endParaRPr lang="en-US" sz="1150" dirty="0"/>
          </a:p>
          <a:p>
            <a:pPr indent="0" marL="0">
              <a:lnSpc>
                <a:spcPct val="110000"/>
              </a:lnSpc>
              <a:buNone/>
            </a:pPr>
            <a:r>
              <a:rPr lang="en-US" sz="1150" dirty="0">
                <a:solidFill>
                  <a:srgbClr val="EEF5EF"/>
                </a:solidFill>
                <a:latin typeface="Arial" pitchFamily="34" charset="0"/>
                <a:ea typeface="Arial" pitchFamily="34" charset="-122"/>
                <a:cs typeface="Arial" pitchFamily="34" charset="-120"/>
              </a:rPr>
              <a:t>&amp; Executive Committee</a:t>
            </a:r>
            <a:endParaRPr lang="en-US" sz="1150" dirty="0"/>
          </a:p>
        </p:txBody>
      </p:sp>
      <p:sp>
        <p:nvSpPr>
          <p:cNvPr id="12" name="Text 10"/>
          <p:cNvSpPr txBox="1"/>
          <p:nvPr/>
        </p:nvSpPr>
        <p:spPr>
          <a:xfrm>
            <a:off x="2926080" y="5394960"/>
            <a:ext cx="2194560" cy="219456"/>
          </a:xfrm>
          <a:prstGeom prst="rect">
            <a:avLst/>
          </a:prstGeom>
          <a:noFill/>
          <a:ln/>
        </p:spPr>
        <p:txBody>
          <a:bodyPr wrap="square" lIns="0" tIns="0" rIns="0" bIns="0" rtlCol="0" anchor="ctr"/>
          <a:lstStyle/>
          <a:p>
            <a:pPr indent="0" marL="0">
              <a:buNone/>
            </a:pPr>
            <a:r>
              <a:rPr lang="en-US" sz="900" b="1" spc="160" kern="0" dirty="0">
                <a:solidFill>
                  <a:srgbClr val="8FB79F"/>
                </a:solidFill>
                <a:latin typeface="Arial" pitchFamily="34" charset="0"/>
                <a:ea typeface="Arial" pitchFamily="34" charset="-122"/>
                <a:cs typeface="Arial" pitchFamily="34" charset="-120"/>
              </a:rPr>
              <a:t>SUBJECT</a:t>
            </a:r>
            <a:endParaRPr lang="en-US" sz="900" dirty="0"/>
          </a:p>
        </p:txBody>
      </p:sp>
      <p:sp>
        <p:nvSpPr>
          <p:cNvPr id="13" name="Text 11"/>
          <p:cNvSpPr txBox="1"/>
          <p:nvPr/>
        </p:nvSpPr>
        <p:spPr>
          <a:xfrm>
            <a:off x="2926080" y="5632704"/>
            <a:ext cx="2194560" cy="548640"/>
          </a:xfrm>
          <a:prstGeom prst="rect">
            <a:avLst/>
          </a:prstGeom>
          <a:noFill/>
          <a:ln/>
        </p:spPr>
        <p:txBody>
          <a:bodyPr wrap="square" lIns="0" tIns="0" rIns="0" bIns="0" rtlCol="0" anchor="ctr"/>
          <a:lstStyle/>
          <a:p>
            <a:pPr indent="0" marL="0">
              <a:lnSpc>
                <a:spcPct val="110000"/>
              </a:lnSpc>
              <a:buNone/>
            </a:pPr>
            <a:r>
              <a:rPr lang="en-US" sz="1150" dirty="0">
                <a:solidFill>
                  <a:srgbClr val="EEF5EF"/>
                </a:solidFill>
                <a:latin typeface="Arial" pitchFamily="34" charset="0"/>
                <a:ea typeface="Arial" pitchFamily="34" charset="-122"/>
                <a:cs typeface="Arial" pitchFamily="34" charset="-120"/>
              </a:rPr>
              <a:t>Estate operations</a:t>
            </a:r>
            <a:endParaRPr lang="en-US" sz="1150" dirty="0"/>
          </a:p>
          <a:p>
            <a:pPr indent="0" marL="0">
              <a:lnSpc>
                <a:spcPct val="110000"/>
              </a:lnSpc>
              <a:buNone/>
            </a:pPr>
            <a:r>
              <a:rPr lang="en-US" sz="1150" dirty="0">
                <a:solidFill>
                  <a:srgbClr val="EEF5EF"/>
                </a:solidFill>
                <a:latin typeface="Arial" pitchFamily="34" charset="0"/>
                <a:ea typeface="Arial" pitchFamily="34" charset="-122"/>
                <a:cs typeface="Arial" pitchFamily="34" charset="-120"/>
              </a:rPr>
              <a:t>on one platform</a:t>
            </a:r>
            <a:endParaRPr lang="en-US" sz="1150" dirty="0"/>
          </a:p>
        </p:txBody>
      </p:sp>
      <p:sp>
        <p:nvSpPr>
          <p:cNvPr id="14" name="Text 12"/>
          <p:cNvSpPr txBox="1"/>
          <p:nvPr/>
        </p:nvSpPr>
        <p:spPr>
          <a:xfrm>
            <a:off x="5257800" y="5394960"/>
            <a:ext cx="2194560" cy="219456"/>
          </a:xfrm>
          <a:prstGeom prst="rect">
            <a:avLst/>
          </a:prstGeom>
          <a:noFill/>
          <a:ln/>
        </p:spPr>
        <p:txBody>
          <a:bodyPr wrap="square" lIns="0" tIns="0" rIns="0" bIns="0" rtlCol="0" anchor="ctr"/>
          <a:lstStyle/>
          <a:p>
            <a:pPr indent="0" marL="0">
              <a:buNone/>
            </a:pPr>
            <a:r>
              <a:rPr lang="en-US" sz="900" b="1" spc="160" kern="0" dirty="0">
                <a:solidFill>
                  <a:srgbClr val="8FB79F"/>
                </a:solidFill>
                <a:latin typeface="Arial" pitchFamily="34" charset="0"/>
                <a:ea typeface="Arial" pitchFamily="34" charset="-122"/>
                <a:cs typeface="Arial" pitchFamily="34" charset="-120"/>
              </a:rPr>
              <a:t>FROM</a:t>
            </a:r>
            <a:endParaRPr lang="en-US" sz="900" dirty="0"/>
          </a:p>
        </p:txBody>
      </p:sp>
      <p:sp>
        <p:nvSpPr>
          <p:cNvPr id="15" name="Text 13"/>
          <p:cNvSpPr txBox="1"/>
          <p:nvPr/>
        </p:nvSpPr>
        <p:spPr>
          <a:xfrm>
            <a:off x="5257800" y="5632704"/>
            <a:ext cx="2194560" cy="548640"/>
          </a:xfrm>
          <a:prstGeom prst="rect">
            <a:avLst/>
          </a:prstGeom>
          <a:noFill/>
          <a:ln/>
        </p:spPr>
        <p:txBody>
          <a:bodyPr wrap="square" lIns="0" tIns="0" rIns="0" bIns="0" rtlCol="0" anchor="ctr"/>
          <a:lstStyle/>
          <a:p>
            <a:pPr indent="0" marL="0">
              <a:lnSpc>
                <a:spcPct val="110000"/>
              </a:lnSpc>
              <a:buNone/>
            </a:pPr>
            <a:r>
              <a:rPr lang="en-US" sz="1150" dirty="0">
                <a:solidFill>
                  <a:srgbClr val="EEF5EF"/>
                </a:solidFill>
                <a:latin typeface="Arial" pitchFamily="34" charset="0"/>
                <a:ea typeface="Arial" pitchFamily="34" charset="-122"/>
                <a:cs typeface="Arial" pitchFamily="34" charset="-120"/>
              </a:rPr>
              <a:t>Kompound</a:t>
            </a:r>
            <a:endParaRPr lang="en-US" sz="1150" dirty="0"/>
          </a:p>
          <a:p>
            <a:pPr indent="0" marL="0">
              <a:lnSpc>
                <a:spcPct val="110000"/>
              </a:lnSpc>
              <a:buNone/>
            </a:pPr>
            <a:r>
              <a:rPr lang="en-US" sz="1150" dirty="0">
                <a:solidFill>
                  <a:srgbClr val="EEF5EF"/>
                </a:solidFill>
                <a:latin typeface="Arial" pitchFamily="34" charset="0"/>
                <a:ea typeface="Arial" pitchFamily="34" charset="-122"/>
                <a:cs typeface="Arial" pitchFamily="34" charset="-120"/>
              </a:rPr>
              <a:t>kompond.com</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94360" y="347472"/>
            <a:ext cx="292608" cy="292608"/>
          </a:xfrm>
          <a:prstGeom prst="roundRect">
            <a:avLst>
              <a:gd name="adj" fmla="val 21875"/>
            </a:avLst>
          </a:prstGeom>
          <a:solidFill>
            <a:srgbClr val="CFA63F"/>
          </a:solidFill>
          <a:ln w="12700">
            <a:solidFill>
              <a:srgbClr val="CFA63F"/>
            </a:solidFill>
            <a:prstDash val="solid"/>
          </a:ln>
        </p:spPr>
      </p:sp>
      <p:sp>
        <p:nvSpPr>
          <p:cNvPr id="3" name="Text 1"/>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t>
            </a:r>
            <a:endParaRPr lang="en-US" sz="1400" dirty="0"/>
          </a:p>
        </p:txBody>
      </p:sp>
      <p:sp>
        <p:nvSpPr>
          <p:cNvPr id="4" name="Text 2"/>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10432F"/>
                </a:solidFill>
                <a:latin typeface="Arial" pitchFamily="34" charset="0"/>
                <a:ea typeface="Arial" pitchFamily="34" charset="-122"/>
                <a:cs typeface="Arial" pitchFamily="34" charset="-120"/>
              </a:rPr>
              <a:t>Kompound</a:t>
            </a:r>
            <a:endParaRPr lang="en-US" sz="1200" dirty="0"/>
          </a:p>
        </p:txBody>
      </p:sp>
      <p:sp>
        <p:nvSpPr>
          <p:cNvPr id="5" name="Text 3"/>
          <p:cNvSpPr txBox="1"/>
          <p:nvPr/>
        </p:nvSpPr>
        <p:spPr>
          <a:xfrm>
            <a:off x="594360" y="932688"/>
            <a:ext cx="914400" cy="274320"/>
          </a:xfrm>
          <a:prstGeom prst="rect">
            <a:avLst/>
          </a:prstGeom>
          <a:noFill/>
          <a:ln/>
        </p:spPr>
        <p:txBody>
          <a:bodyPr wrap="square" lIns="0" tIns="0" rIns="0" bIns="0" rtlCol="0" anchor="ctr"/>
          <a:lstStyle/>
          <a:p>
            <a:pPr indent="0" marL="0">
              <a:buNone/>
            </a:pPr>
            <a:r>
              <a:rPr lang="en-US" sz="1100" b="1" dirty="0">
                <a:solidFill>
                  <a:srgbClr val="17805A"/>
                </a:solidFill>
                <a:latin typeface="Arial" pitchFamily="34" charset="0"/>
                <a:ea typeface="Arial" pitchFamily="34" charset="-122"/>
                <a:cs typeface="Arial" pitchFamily="34" charset="-120"/>
              </a:rPr>
              <a:t>01 /</a:t>
            </a:r>
            <a:endParaRPr lang="en-US" sz="1100" dirty="0"/>
          </a:p>
        </p:txBody>
      </p:sp>
      <p:sp>
        <p:nvSpPr>
          <p:cNvPr id="6" name="Text 4"/>
          <p:cNvSpPr txBox="1"/>
          <p:nvPr/>
        </p:nvSpPr>
        <p:spPr>
          <a:xfrm>
            <a:off x="594360" y="1225296"/>
            <a:ext cx="11002975" cy="640080"/>
          </a:xfrm>
          <a:prstGeom prst="rect">
            <a:avLst/>
          </a:prstGeom>
          <a:noFill/>
          <a:ln/>
        </p:spPr>
        <p:txBody>
          <a:bodyPr wrap="square" lIns="0" tIns="0" rIns="0" bIns="0" rtlCol="0" anchor="ctr"/>
          <a:lstStyle/>
          <a:p>
            <a:pPr indent="0" marL="0">
              <a:buNone/>
            </a:pPr>
            <a:r>
              <a:rPr lang="en-US" sz="3600" b="1" dirty="0">
                <a:solidFill>
                  <a:srgbClr val="10432F"/>
                </a:solidFill>
                <a:latin typeface="Arial" pitchFamily="34" charset="0"/>
                <a:ea typeface="Arial" pitchFamily="34" charset="-122"/>
                <a:cs typeface="Arial" pitchFamily="34" charset="-120"/>
              </a:rPr>
              <a:t>Estate life has enough moving parts.</a:t>
            </a:r>
            <a:endParaRPr lang="en-US" sz="3600" dirty="0"/>
          </a:p>
        </p:txBody>
      </p:sp>
      <p:sp>
        <p:nvSpPr>
          <p:cNvPr id="7" name="Text 5"/>
          <p:cNvSpPr txBox="1"/>
          <p:nvPr/>
        </p:nvSpPr>
        <p:spPr>
          <a:xfrm>
            <a:off x="594360" y="1901952"/>
            <a:ext cx="9022440" cy="457200"/>
          </a:xfrm>
          <a:prstGeom prst="rect">
            <a:avLst/>
          </a:prstGeom>
          <a:noFill/>
          <a:ln/>
        </p:spPr>
        <p:txBody>
          <a:bodyPr wrap="square" lIns="0" tIns="0" rIns="0" bIns="0" rtlCol="0" anchor="ctr"/>
          <a:lstStyle/>
          <a:p>
            <a:pPr indent="0" marL="0">
              <a:lnSpc>
                <a:spcPct val="115000"/>
              </a:lnSpc>
              <a:buNone/>
            </a:pPr>
            <a:r>
              <a:rPr lang="en-US" sz="1400" dirty="0">
                <a:solidFill>
                  <a:srgbClr val="4D6055"/>
                </a:solidFill>
                <a:latin typeface="Arial" pitchFamily="34" charset="0"/>
                <a:ea typeface="Arial" pitchFamily="34" charset="-122"/>
                <a:cs typeface="Arial" pitchFamily="34" charset="-120"/>
              </a:rPr>
              <a:t>Every estate already does this work. It is the record that goes missing — in a notebook, a muted chat, or whatever the last executive committee handed over.</a:t>
            </a:r>
            <a:endParaRPr lang="en-US" sz="1400" dirty="0"/>
          </a:p>
        </p:txBody>
      </p:sp>
      <p:sp>
        <p:nvSpPr>
          <p:cNvPr id="8" name="Shape 6"/>
          <p:cNvSpPr/>
          <p:nvPr/>
        </p:nvSpPr>
        <p:spPr>
          <a:xfrm>
            <a:off x="594360" y="2487168"/>
            <a:ext cx="3484778" cy="1417320"/>
          </a:xfrm>
          <a:prstGeom prst="roundRect">
            <a:avLst>
              <a:gd name="adj" fmla="val 3226"/>
            </a:avLst>
          </a:prstGeom>
          <a:solidFill>
            <a:srgbClr val="F2F5EC"/>
          </a:solidFill>
          <a:ln w="9525">
            <a:solidFill>
              <a:srgbClr val="DCE5DA"/>
            </a:solidFill>
            <a:prstDash val="solid"/>
          </a:ln>
        </p:spPr>
      </p:sp>
      <p:sp>
        <p:nvSpPr>
          <p:cNvPr id="9" name="Text 7"/>
          <p:cNvSpPr txBox="1"/>
          <p:nvPr/>
        </p:nvSpPr>
        <p:spPr>
          <a:xfrm>
            <a:off x="850392" y="2724912"/>
            <a:ext cx="2972714" cy="219456"/>
          </a:xfrm>
          <a:prstGeom prst="rect">
            <a:avLst/>
          </a:prstGeom>
          <a:noFill/>
          <a:ln/>
        </p:spPr>
        <p:txBody>
          <a:bodyPr wrap="square" lIns="0" tIns="0" rIns="0" bIns="0" rtlCol="0" anchor="ctr"/>
          <a:lstStyle/>
          <a:p>
            <a:pPr indent="0" marL="0">
              <a:buNone/>
            </a:pPr>
            <a:r>
              <a:rPr lang="en-US" sz="1000" b="1" dirty="0">
                <a:solidFill>
                  <a:srgbClr val="17805A"/>
                </a:solidFill>
                <a:latin typeface="Arial" pitchFamily="34" charset="0"/>
                <a:ea typeface="Arial" pitchFamily="34" charset="-122"/>
                <a:cs typeface="Arial" pitchFamily="34" charset="-120"/>
              </a:rPr>
              <a:t>01</a:t>
            </a:r>
            <a:endParaRPr lang="en-US" sz="1000" dirty="0"/>
          </a:p>
        </p:txBody>
      </p:sp>
      <p:sp>
        <p:nvSpPr>
          <p:cNvPr id="10" name="Text 8"/>
          <p:cNvSpPr txBox="1"/>
          <p:nvPr/>
        </p:nvSpPr>
        <p:spPr>
          <a:xfrm>
            <a:off x="850392" y="299923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The gate book</a:t>
            </a:r>
            <a:endParaRPr lang="en-US" sz="1500" dirty="0"/>
          </a:p>
        </p:txBody>
      </p:sp>
      <p:sp>
        <p:nvSpPr>
          <p:cNvPr id="11" name="Text 9"/>
          <p:cNvSpPr txBox="1"/>
          <p:nvPr/>
        </p:nvSpPr>
        <p:spPr>
          <a:xfrm>
            <a:off x="850392" y="3383280"/>
            <a:ext cx="2972714" cy="33832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Filled in by hand, and unreadable by month three.</a:t>
            </a:r>
            <a:endParaRPr lang="en-US" sz="1150" dirty="0"/>
          </a:p>
        </p:txBody>
      </p:sp>
      <p:sp>
        <p:nvSpPr>
          <p:cNvPr id="12" name="Shape 10"/>
          <p:cNvSpPr/>
          <p:nvPr/>
        </p:nvSpPr>
        <p:spPr>
          <a:xfrm>
            <a:off x="4353458" y="2487168"/>
            <a:ext cx="3484778" cy="1417320"/>
          </a:xfrm>
          <a:prstGeom prst="roundRect">
            <a:avLst>
              <a:gd name="adj" fmla="val 3226"/>
            </a:avLst>
          </a:prstGeom>
          <a:solidFill>
            <a:srgbClr val="F2F5EC"/>
          </a:solidFill>
          <a:ln w="9525">
            <a:solidFill>
              <a:srgbClr val="DCE5DA"/>
            </a:solidFill>
            <a:prstDash val="solid"/>
          </a:ln>
        </p:spPr>
      </p:sp>
      <p:sp>
        <p:nvSpPr>
          <p:cNvPr id="13" name="Text 11"/>
          <p:cNvSpPr txBox="1"/>
          <p:nvPr/>
        </p:nvSpPr>
        <p:spPr>
          <a:xfrm>
            <a:off x="4609490" y="2724912"/>
            <a:ext cx="2972714" cy="219456"/>
          </a:xfrm>
          <a:prstGeom prst="rect">
            <a:avLst/>
          </a:prstGeom>
          <a:noFill/>
          <a:ln/>
        </p:spPr>
        <p:txBody>
          <a:bodyPr wrap="square" lIns="0" tIns="0" rIns="0" bIns="0" rtlCol="0" anchor="ctr"/>
          <a:lstStyle/>
          <a:p>
            <a:pPr indent="0" marL="0">
              <a:buNone/>
            </a:pPr>
            <a:r>
              <a:rPr lang="en-US" sz="1000" b="1" dirty="0">
                <a:solidFill>
                  <a:srgbClr val="17805A"/>
                </a:solidFill>
                <a:latin typeface="Arial" pitchFamily="34" charset="0"/>
                <a:ea typeface="Arial" pitchFamily="34" charset="-122"/>
                <a:cs typeface="Arial" pitchFamily="34" charset="-120"/>
              </a:rPr>
              <a:t>02</a:t>
            </a:r>
            <a:endParaRPr lang="en-US" sz="1000" dirty="0"/>
          </a:p>
        </p:txBody>
      </p:sp>
      <p:sp>
        <p:nvSpPr>
          <p:cNvPr id="14" name="Text 12"/>
          <p:cNvSpPr txBox="1"/>
          <p:nvPr/>
        </p:nvSpPr>
        <p:spPr>
          <a:xfrm>
            <a:off x="4609490" y="299923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The service charge</a:t>
            </a:r>
            <a:endParaRPr lang="en-US" sz="1500" dirty="0"/>
          </a:p>
        </p:txBody>
      </p:sp>
      <p:sp>
        <p:nvSpPr>
          <p:cNvPr id="15" name="Text 13"/>
          <p:cNvSpPr txBox="1"/>
          <p:nvPr/>
        </p:nvSpPr>
        <p:spPr>
          <a:xfrm>
            <a:off x="4609490" y="3383280"/>
            <a:ext cx="2972714" cy="33832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Chased on WhatsApp, one home at a time.</a:t>
            </a:r>
            <a:endParaRPr lang="en-US" sz="1150" dirty="0"/>
          </a:p>
        </p:txBody>
      </p:sp>
      <p:sp>
        <p:nvSpPr>
          <p:cNvPr id="16" name="Shape 14"/>
          <p:cNvSpPr/>
          <p:nvPr/>
        </p:nvSpPr>
        <p:spPr>
          <a:xfrm>
            <a:off x="8112557" y="2487168"/>
            <a:ext cx="3484778" cy="1417320"/>
          </a:xfrm>
          <a:prstGeom prst="roundRect">
            <a:avLst>
              <a:gd name="adj" fmla="val 3226"/>
            </a:avLst>
          </a:prstGeom>
          <a:solidFill>
            <a:srgbClr val="F2F5EC"/>
          </a:solidFill>
          <a:ln w="9525">
            <a:solidFill>
              <a:srgbClr val="DCE5DA"/>
            </a:solidFill>
            <a:prstDash val="solid"/>
          </a:ln>
        </p:spPr>
      </p:sp>
      <p:sp>
        <p:nvSpPr>
          <p:cNvPr id="17" name="Text 15"/>
          <p:cNvSpPr txBox="1"/>
          <p:nvPr/>
        </p:nvSpPr>
        <p:spPr>
          <a:xfrm>
            <a:off x="8368589" y="2724912"/>
            <a:ext cx="2972714" cy="219456"/>
          </a:xfrm>
          <a:prstGeom prst="rect">
            <a:avLst/>
          </a:prstGeom>
          <a:noFill/>
          <a:ln/>
        </p:spPr>
        <p:txBody>
          <a:bodyPr wrap="square" lIns="0" tIns="0" rIns="0" bIns="0" rtlCol="0" anchor="ctr"/>
          <a:lstStyle/>
          <a:p>
            <a:pPr indent="0" marL="0">
              <a:buNone/>
            </a:pPr>
            <a:r>
              <a:rPr lang="en-US" sz="1000" b="1" dirty="0">
                <a:solidFill>
                  <a:srgbClr val="17805A"/>
                </a:solidFill>
                <a:latin typeface="Arial" pitchFamily="34" charset="0"/>
                <a:ea typeface="Arial" pitchFamily="34" charset="-122"/>
                <a:cs typeface="Arial" pitchFamily="34" charset="-120"/>
              </a:rPr>
              <a:t>03</a:t>
            </a:r>
            <a:endParaRPr lang="en-US" sz="1000" dirty="0"/>
          </a:p>
        </p:txBody>
      </p:sp>
      <p:sp>
        <p:nvSpPr>
          <p:cNvPr id="18" name="Text 16"/>
          <p:cNvSpPr txBox="1"/>
          <p:nvPr/>
        </p:nvSpPr>
        <p:spPr>
          <a:xfrm>
            <a:off x="8368589" y="299923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The register</a:t>
            </a:r>
            <a:endParaRPr lang="en-US" sz="1500" dirty="0"/>
          </a:p>
        </p:txBody>
      </p:sp>
      <p:sp>
        <p:nvSpPr>
          <p:cNvPr id="19" name="Text 17"/>
          <p:cNvSpPr txBox="1"/>
          <p:nvPr/>
        </p:nvSpPr>
        <p:spPr>
          <a:xfrm>
            <a:off x="8368589" y="3383280"/>
            <a:ext cx="2972714" cy="33832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“Who lives there now?” is answered by asking around.</a:t>
            </a:r>
            <a:endParaRPr lang="en-US" sz="1150" dirty="0"/>
          </a:p>
        </p:txBody>
      </p:sp>
      <p:sp>
        <p:nvSpPr>
          <p:cNvPr id="20" name="Shape 18"/>
          <p:cNvSpPr/>
          <p:nvPr/>
        </p:nvSpPr>
        <p:spPr>
          <a:xfrm>
            <a:off x="594360" y="4178808"/>
            <a:ext cx="3484778" cy="1417320"/>
          </a:xfrm>
          <a:prstGeom prst="roundRect">
            <a:avLst>
              <a:gd name="adj" fmla="val 3226"/>
            </a:avLst>
          </a:prstGeom>
          <a:solidFill>
            <a:srgbClr val="F2F5EC"/>
          </a:solidFill>
          <a:ln w="9525">
            <a:solidFill>
              <a:srgbClr val="DCE5DA"/>
            </a:solidFill>
            <a:prstDash val="solid"/>
          </a:ln>
        </p:spPr>
      </p:sp>
      <p:sp>
        <p:nvSpPr>
          <p:cNvPr id="21" name="Text 19"/>
          <p:cNvSpPr txBox="1"/>
          <p:nvPr/>
        </p:nvSpPr>
        <p:spPr>
          <a:xfrm>
            <a:off x="850392" y="4416552"/>
            <a:ext cx="2972714" cy="219456"/>
          </a:xfrm>
          <a:prstGeom prst="rect">
            <a:avLst/>
          </a:prstGeom>
          <a:noFill/>
          <a:ln/>
        </p:spPr>
        <p:txBody>
          <a:bodyPr wrap="square" lIns="0" tIns="0" rIns="0" bIns="0" rtlCol="0" anchor="ctr"/>
          <a:lstStyle/>
          <a:p>
            <a:pPr indent="0" marL="0">
              <a:buNone/>
            </a:pPr>
            <a:r>
              <a:rPr lang="en-US" sz="1000" b="1" dirty="0">
                <a:solidFill>
                  <a:srgbClr val="17805A"/>
                </a:solidFill>
                <a:latin typeface="Arial" pitchFamily="34" charset="0"/>
                <a:ea typeface="Arial" pitchFamily="34" charset="-122"/>
                <a:cs typeface="Arial" pitchFamily="34" charset="-120"/>
              </a:rPr>
              <a:t>04</a:t>
            </a:r>
            <a:endParaRPr lang="en-US" sz="1000" dirty="0"/>
          </a:p>
        </p:txBody>
      </p:sp>
      <p:sp>
        <p:nvSpPr>
          <p:cNvPr id="22" name="Text 20"/>
          <p:cNvSpPr txBox="1"/>
          <p:nvPr/>
        </p:nvSpPr>
        <p:spPr>
          <a:xfrm>
            <a:off x="850392" y="469087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The notice</a:t>
            </a:r>
            <a:endParaRPr lang="en-US" sz="1500" dirty="0"/>
          </a:p>
        </p:txBody>
      </p:sp>
      <p:sp>
        <p:nvSpPr>
          <p:cNvPr id="23" name="Text 21"/>
          <p:cNvSpPr txBox="1"/>
          <p:nvPr/>
        </p:nvSpPr>
        <p:spPr>
          <a:xfrm>
            <a:off x="850392" y="5074920"/>
            <a:ext cx="2972714" cy="33832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Pasted at the gate, and lost in a chat half the estate has muted.</a:t>
            </a:r>
            <a:endParaRPr lang="en-US" sz="1150" dirty="0"/>
          </a:p>
        </p:txBody>
      </p:sp>
      <p:sp>
        <p:nvSpPr>
          <p:cNvPr id="24" name="Shape 22"/>
          <p:cNvSpPr/>
          <p:nvPr/>
        </p:nvSpPr>
        <p:spPr>
          <a:xfrm>
            <a:off x="4353458" y="4178808"/>
            <a:ext cx="3484778" cy="1417320"/>
          </a:xfrm>
          <a:prstGeom prst="roundRect">
            <a:avLst>
              <a:gd name="adj" fmla="val 3226"/>
            </a:avLst>
          </a:prstGeom>
          <a:solidFill>
            <a:srgbClr val="F2F5EC"/>
          </a:solidFill>
          <a:ln w="9525">
            <a:solidFill>
              <a:srgbClr val="DCE5DA"/>
            </a:solidFill>
            <a:prstDash val="solid"/>
          </a:ln>
        </p:spPr>
      </p:sp>
      <p:sp>
        <p:nvSpPr>
          <p:cNvPr id="25" name="Text 23"/>
          <p:cNvSpPr txBox="1"/>
          <p:nvPr/>
        </p:nvSpPr>
        <p:spPr>
          <a:xfrm>
            <a:off x="4609490" y="4416552"/>
            <a:ext cx="2972714" cy="219456"/>
          </a:xfrm>
          <a:prstGeom prst="rect">
            <a:avLst/>
          </a:prstGeom>
          <a:noFill/>
          <a:ln/>
        </p:spPr>
        <p:txBody>
          <a:bodyPr wrap="square" lIns="0" tIns="0" rIns="0" bIns="0" rtlCol="0" anchor="ctr"/>
          <a:lstStyle/>
          <a:p>
            <a:pPr indent="0" marL="0">
              <a:buNone/>
            </a:pPr>
            <a:r>
              <a:rPr lang="en-US" sz="1000" b="1" dirty="0">
                <a:solidFill>
                  <a:srgbClr val="17805A"/>
                </a:solidFill>
                <a:latin typeface="Arial" pitchFamily="34" charset="0"/>
                <a:ea typeface="Arial" pitchFamily="34" charset="-122"/>
                <a:cs typeface="Arial" pitchFamily="34" charset="-120"/>
              </a:rPr>
              <a:t>05</a:t>
            </a:r>
            <a:endParaRPr lang="en-US" sz="1000" dirty="0"/>
          </a:p>
        </p:txBody>
      </p:sp>
      <p:sp>
        <p:nvSpPr>
          <p:cNvPr id="26" name="Text 24"/>
          <p:cNvSpPr txBox="1"/>
          <p:nvPr/>
        </p:nvSpPr>
        <p:spPr>
          <a:xfrm>
            <a:off x="4609490" y="469087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The complaint</a:t>
            </a:r>
            <a:endParaRPr lang="en-US" sz="1500" dirty="0"/>
          </a:p>
        </p:txBody>
      </p:sp>
      <p:sp>
        <p:nvSpPr>
          <p:cNvPr id="27" name="Text 25"/>
          <p:cNvSpPr txBox="1"/>
          <p:nvPr/>
        </p:nvSpPr>
        <p:spPr>
          <a:xfrm>
            <a:off x="4609490" y="5074920"/>
            <a:ext cx="2972714" cy="33832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Sitting in the chairman’s direct messages with no owner.</a:t>
            </a:r>
            <a:endParaRPr lang="en-US" sz="1150" dirty="0"/>
          </a:p>
        </p:txBody>
      </p:sp>
      <p:sp>
        <p:nvSpPr>
          <p:cNvPr id="28" name="Shape 26"/>
          <p:cNvSpPr/>
          <p:nvPr/>
        </p:nvSpPr>
        <p:spPr>
          <a:xfrm>
            <a:off x="8112557" y="4178808"/>
            <a:ext cx="3484778" cy="1417320"/>
          </a:xfrm>
          <a:prstGeom prst="roundRect">
            <a:avLst>
              <a:gd name="adj" fmla="val 3226"/>
            </a:avLst>
          </a:prstGeom>
          <a:solidFill>
            <a:srgbClr val="F2F5EC"/>
          </a:solidFill>
          <a:ln w="9525">
            <a:solidFill>
              <a:srgbClr val="DCE5DA"/>
            </a:solidFill>
            <a:prstDash val="solid"/>
          </a:ln>
        </p:spPr>
      </p:sp>
      <p:sp>
        <p:nvSpPr>
          <p:cNvPr id="29" name="Text 27"/>
          <p:cNvSpPr txBox="1"/>
          <p:nvPr/>
        </p:nvSpPr>
        <p:spPr>
          <a:xfrm>
            <a:off x="8368589" y="4416552"/>
            <a:ext cx="2972714" cy="219456"/>
          </a:xfrm>
          <a:prstGeom prst="rect">
            <a:avLst/>
          </a:prstGeom>
          <a:noFill/>
          <a:ln/>
        </p:spPr>
        <p:txBody>
          <a:bodyPr wrap="square" lIns="0" tIns="0" rIns="0" bIns="0" rtlCol="0" anchor="ctr"/>
          <a:lstStyle/>
          <a:p>
            <a:pPr indent="0" marL="0">
              <a:buNone/>
            </a:pPr>
            <a:r>
              <a:rPr lang="en-US" sz="1000" b="1" dirty="0">
                <a:solidFill>
                  <a:srgbClr val="17805A"/>
                </a:solidFill>
                <a:latin typeface="Arial" pitchFamily="34" charset="0"/>
                <a:ea typeface="Arial" pitchFamily="34" charset="-122"/>
                <a:cs typeface="Arial" pitchFamily="34" charset="-120"/>
              </a:rPr>
              <a:t>06</a:t>
            </a:r>
            <a:endParaRPr lang="en-US" sz="1000" dirty="0"/>
          </a:p>
        </p:txBody>
      </p:sp>
      <p:sp>
        <p:nvSpPr>
          <p:cNvPr id="30" name="Text 28"/>
          <p:cNvSpPr txBox="1"/>
          <p:nvPr/>
        </p:nvSpPr>
        <p:spPr>
          <a:xfrm>
            <a:off x="8368589" y="469087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The handover</a:t>
            </a:r>
            <a:endParaRPr lang="en-US" sz="1500" dirty="0"/>
          </a:p>
        </p:txBody>
      </p:sp>
      <p:sp>
        <p:nvSpPr>
          <p:cNvPr id="31" name="Text 29"/>
          <p:cNvSpPr txBox="1"/>
          <p:nvPr/>
        </p:nvSpPr>
        <p:spPr>
          <a:xfrm>
            <a:off x="8368589" y="5074920"/>
            <a:ext cx="2972714" cy="33832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Each new exco starts from whatever it was given.</a:t>
            </a:r>
            <a:endParaRPr lang="en-US" sz="1150" dirty="0"/>
          </a:p>
        </p:txBody>
      </p:sp>
      <p:sp>
        <p:nvSpPr>
          <p:cNvPr id="32" name="Text 30"/>
          <p:cNvSpPr txBox="1"/>
          <p:nvPr/>
        </p:nvSpPr>
        <p:spPr>
          <a:xfrm>
            <a:off x="594360" y="6291072"/>
            <a:ext cx="3657600" cy="256032"/>
          </a:xfrm>
          <a:prstGeom prst="rect">
            <a:avLst/>
          </a:prstGeom>
          <a:noFill/>
          <a:ln/>
        </p:spPr>
        <p:txBody>
          <a:bodyPr wrap="square" lIns="0" tIns="0" rIns="0" bIns="0" rtlCol="0" anchor="ctr"/>
          <a:lstStyle/>
          <a:p>
            <a:pPr indent="0" marL="0">
              <a:buNone/>
            </a:pPr>
            <a:r>
              <a:rPr lang="en-US" sz="950" dirty="0">
                <a:solidFill>
                  <a:srgbClr val="7A8C80"/>
                </a:solidFill>
                <a:latin typeface="Arial" pitchFamily="34" charset="0"/>
                <a:ea typeface="Arial" pitchFamily="34" charset="-122"/>
                <a:cs typeface="Arial" pitchFamily="34" charset="-120"/>
              </a:rPr>
              <a:t>kompond.com</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94360" y="347472"/>
            <a:ext cx="292608" cy="292608"/>
          </a:xfrm>
          <a:prstGeom prst="roundRect">
            <a:avLst>
              <a:gd name="adj" fmla="val 21875"/>
            </a:avLst>
          </a:prstGeom>
          <a:solidFill>
            <a:srgbClr val="CFA63F"/>
          </a:solidFill>
          <a:ln w="12700">
            <a:solidFill>
              <a:srgbClr val="CFA63F"/>
            </a:solidFill>
            <a:prstDash val="solid"/>
          </a:ln>
        </p:spPr>
      </p:sp>
      <p:sp>
        <p:nvSpPr>
          <p:cNvPr id="3" name="Text 1"/>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t>
            </a:r>
            <a:endParaRPr lang="en-US" sz="1400" dirty="0"/>
          </a:p>
        </p:txBody>
      </p:sp>
      <p:sp>
        <p:nvSpPr>
          <p:cNvPr id="4" name="Text 2"/>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10432F"/>
                </a:solidFill>
                <a:latin typeface="Arial" pitchFamily="34" charset="0"/>
                <a:ea typeface="Arial" pitchFamily="34" charset="-122"/>
                <a:cs typeface="Arial" pitchFamily="34" charset="-120"/>
              </a:rPr>
              <a:t>Kompound</a:t>
            </a:r>
            <a:endParaRPr lang="en-US" sz="1200" dirty="0"/>
          </a:p>
        </p:txBody>
      </p:sp>
      <p:sp>
        <p:nvSpPr>
          <p:cNvPr id="5" name="Text 3"/>
          <p:cNvSpPr txBox="1"/>
          <p:nvPr/>
        </p:nvSpPr>
        <p:spPr>
          <a:xfrm>
            <a:off x="594360" y="932688"/>
            <a:ext cx="914400" cy="274320"/>
          </a:xfrm>
          <a:prstGeom prst="rect">
            <a:avLst/>
          </a:prstGeom>
          <a:noFill/>
          <a:ln/>
        </p:spPr>
        <p:txBody>
          <a:bodyPr wrap="square" lIns="0" tIns="0" rIns="0" bIns="0" rtlCol="0" anchor="ctr"/>
          <a:lstStyle/>
          <a:p>
            <a:pPr indent="0" marL="0">
              <a:buNone/>
            </a:pPr>
            <a:r>
              <a:rPr lang="en-US" sz="1100" b="1" dirty="0">
                <a:solidFill>
                  <a:srgbClr val="17805A"/>
                </a:solidFill>
                <a:latin typeface="Arial" pitchFamily="34" charset="0"/>
                <a:ea typeface="Arial" pitchFamily="34" charset="-122"/>
                <a:cs typeface="Arial" pitchFamily="34" charset="-120"/>
              </a:rPr>
              <a:t>02 /</a:t>
            </a:r>
            <a:endParaRPr lang="en-US" sz="1100" dirty="0"/>
          </a:p>
        </p:txBody>
      </p:sp>
      <p:sp>
        <p:nvSpPr>
          <p:cNvPr id="6" name="Text 4"/>
          <p:cNvSpPr txBox="1"/>
          <p:nvPr/>
        </p:nvSpPr>
        <p:spPr>
          <a:xfrm>
            <a:off x="594360" y="1225296"/>
            <a:ext cx="11002975" cy="640080"/>
          </a:xfrm>
          <a:prstGeom prst="rect">
            <a:avLst/>
          </a:prstGeom>
          <a:noFill/>
          <a:ln/>
        </p:spPr>
        <p:txBody>
          <a:bodyPr wrap="square" lIns="0" tIns="0" rIns="0" bIns="0" rtlCol="0" anchor="ctr"/>
          <a:lstStyle/>
          <a:p>
            <a:pPr indent="0" marL="0">
              <a:buNone/>
            </a:pPr>
            <a:r>
              <a:rPr lang="en-US" sz="3600" b="1" dirty="0">
                <a:solidFill>
                  <a:srgbClr val="10432F"/>
                </a:solidFill>
                <a:latin typeface="Arial" pitchFamily="34" charset="0"/>
                <a:ea typeface="Arial" pitchFamily="34" charset="-122"/>
                <a:cs typeface="Arial" pitchFamily="34" charset="-120"/>
              </a:rPr>
              <a:t>What actually changes.</a:t>
            </a:r>
            <a:endParaRPr lang="en-US" sz="3600" dirty="0"/>
          </a:p>
        </p:txBody>
      </p:sp>
      <p:sp>
        <p:nvSpPr>
          <p:cNvPr id="7" name="Shape 5"/>
          <p:cNvSpPr/>
          <p:nvPr/>
        </p:nvSpPr>
        <p:spPr>
          <a:xfrm>
            <a:off x="594360" y="2029968"/>
            <a:ext cx="5318608" cy="3611880"/>
          </a:xfrm>
          <a:prstGeom prst="roundRect">
            <a:avLst>
              <a:gd name="adj" fmla="val 1266"/>
            </a:avLst>
          </a:prstGeom>
          <a:solidFill>
            <a:srgbClr val="F2F5EC"/>
          </a:solidFill>
          <a:ln w="9525">
            <a:solidFill>
              <a:srgbClr val="DCE5DA"/>
            </a:solidFill>
            <a:prstDash val="solid"/>
          </a:ln>
        </p:spPr>
      </p:sp>
      <p:sp>
        <p:nvSpPr>
          <p:cNvPr id="8" name="Shape 6"/>
          <p:cNvSpPr/>
          <p:nvPr/>
        </p:nvSpPr>
        <p:spPr>
          <a:xfrm>
            <a:off x="6278728" y="2029968"/>
            <a:ext cx="5318608" cy="3611880"/>
          </a:xfrm>
          <a:prstGeom prst="roundRect">
            <a:avLst>
              <a:gd name="adj" fmla="val 1266"/>
            </a:avLst>
          </a:prstGeom>
          <a:solidFill>
            <a:srgbClr val="103D2E"/>
          </a:solidFill>
          <a:ln w="12700">
            <a:solidFill>
              <a:srgbClr val="103D2E"/>
            </a:solidFill>
            <a:prstDash val="solid"/>
          </a:ln>
        </p:spPr>
      </p:sp>
      <p:sp>
        <p:nvSpPr>
          <p:cNvPr id="9" name="Text 7"/>
          <p:cNvSpPr txBox="1"/>
          <p:nvPr/>
        </p:nvSpPr>
        <p:spPr>
          <a:xfrm>
            <a:off x="868680" y="2286000"/>
            <a:ext cx="4769968" cy="237744"/>
          </a:xfrm>
          <a:prstGeom prst="rect">
            <a:avLst/>
          </a:prstGeom>
          <a:noFill/>
          <a:ln/>
        </p:spPr>
        <p:txBody>
          <a:bodyPr wrap="square" lIns="0" tIns="0" rIns="0" bIns="0" rtlCol="0" anchor="ctr"/>
          <a:lstStyle/>
          <a:p>
            <a:pPr indent="0" marL="0">
              <a:buNone/>
            </a:pPr>
            <a:r>
              <a:rPr lang="en-US" sz="950" b="1" spc="140" kern="0" dirty="0">
                <a:solidFill>
                  <a:srgbClr val="7A8C80"/>
                </a:solidFill>
                <a:latin typeface="Arial" pitchFamily="34" charset="0"/>
                <a:ea typeface="Arial" pitchFamily="34" charset="-122"/>
                <a:cs typeface="Arial" pitchFamily="34" charset="-120"/>
              </a:rPr>
              <a:t>HOW MOST ESTATES RUN TODAY</a:t>
            </a:r>
            <a:endParaRPr lang="en-US" sz="950" dirty="0"/>
          </a:p>
        </p:txBody>
      </p:sp>
      <p:sp>
        <p:nvSpPr>
          <p:cNvPr id="10" name="Text 8"/>
          <p:cNvSpPr txBox="1"/>
          <p:nvPr/>
        </p:nvSpPr>
        <p:spPr>
          <a:xfrm>
            <a:off x="6553048" y="2286000"/>
            <a:ext cx="4769968" cy="237744"/>
          </a:xfrm>
          <a:prstGeom prst="rect">
            <a:avLst/>
          </a:prstGeom>
          <a:noFill/>
          <a:ln/>
        </p:spPr>
        <p:txBody>
          <a:bodyPr wrap="square" lIns="0" tIns="0" rIns="0" bIns="0" rtlCol="0" anchor="ctr"/>
          <a:lstStyle/>
          <a:p>
            <a:pPr indent="0" marL="0">
              <a:buNone/>
            </a:pPr>
            <a:r>
              <a:rPr lang="en-US" sz="950" b="1" spc="140" kern="0" dirty="0">
                <a:solidFill>
                  <a:srgbClr val="F0BC50"/>
                </a:solidFill>
                <a:latin typeface="Arial" pitchFamily="34" charset="0"/>
                <a:ea typeface="Arial" pitchFamily="34" charset="-122"/>
                <a:cs typeface="Arial" pitchFamily="34" charset="-120"/>
              </a:rPr>
              <a:t>WITH KOMPOUND</a:t>
            </a:r>
            <a:endParaRPr lang="en-US" sz="950" dirty="0"/>
          </a:p>
        </p:txBody>
      </p:sp>
      <p:sp>
        <p:nvSpPr>
          <p:cNvPr id="11" name="Text 9"/>
          <p:cNvSpPr txBox="1"/>
          <p:nvPr/>
        </p:nvSpPr>
        <p:spPr>
          <a:xfrm>
            <a:off x="868680" y="2688336"/>
            <a:ext cx="4769968" cy="438912"/>
          </a:xfrm>
          <a:prstGeom prst="rect">
            <a:avLst/>
          </a:prstGeom>
          <a:noFill/>
          <a:ln/>
        </p:spPr>
        <p:txBody>
          <a:bodyPr wrap="square" lIns="0" tIns="0" rIns="0" bIns="0" rtlCol="0" anchor="ctr"/>
          <a:lstStyle/>
          <a:p>
            <a:pPr indent="0" marL="0">
              <a:buNone/>
            </a:pPr>
            <a:r>
              <a:rPr lang="en-US" sz="1200" dirty="0">
                <a:solidFill>
                  <a:srgbClr val="4D6055"/>
                </a:solidFill>
                <a:latin typeface="Arial" pitchFamily="34" charset="0"/>
                <a:ea typeface="Arial" pitchFamily="34" charset="-122"/>
                <a:cs typeface="Arial" pitchFamily="34" charset="-120"/>
              </a:rPr>
              <a:t>A paper gate book</a:t>
            </a:r>
            <a:endParaRPr lang="en-US" sz="1200" dirty="0"/>
          </a:p>
        </p:txBody>
      </p:sp>
      <p:sp>
        <p:nvSpPr>
          <p:cNvPr id="12" name="Text 10"/>
          <p:cNvSpPr txBox="1"/>
          <p:nvPr/>
        </p:nvSpPr>
        <p:spPr>
          <a:xfrm>
            <a:off x="6553048" y="2688336"/>
            <a:ext cx="4769968" cy="438912"/>
          </a:xfrm>
          <a:prstGeom prst="rect">
            <a:avLst/>
          </a:prstGeom>
          <a:noFill/>
          <a:ln/>
        </p:spPr>
        <p:txBody>
          <a:bodyPr wrap="square" lIns="0" tIns="0" rIns="0" bIns="0" rtlCol="0" anchor="ctr"/>
          <a:lstStyle/>
          <a:p>
            <a:pPr indent="0" marL="0">
              <a:buNone/>
            </a:pPr>
            <a:r>
              <a:rPr lang="en-US" sz="1200" b="1" dirty="0">
                <a:solidFill>
                  <a:srgbClr val="FFFFFF"/>
                </a:solidFill>
                <a:latin typeface="Arial" pitchFamily="34" charset="0"/>
                <a:ea typeface="Arial" pitchFamily="34" charset="-122"/>
                <a:cs typeface="Arial" pitchFamily="34" charset="-120"/>
              </a:rPr>
              <a:t>Every entry timestamped, and tied to the resident who invited the guest</a:t>
            </a:r>
            <a:endParaRPr lang="en-US" sz="1200" dirty="0"/>
          </a:p>
        </p:txBody>
      </p:sp>
      <p:sp>
        <p:nvSpPr>
          <p:cNvPr id="13" name="Text 11"/>
          <p:cNvSpPr txBox="1"/>
          <p:nvPr/>
        </p:nvSpPr>
        <p:spPr>
          <a:xfrm>
            <a:off x="868680" y="3172968"/>
            <a:ext cx="4769968" cy="438912"/>
          </a:xfrm>
          <a:prstGeom prst="rect">
            <a:avLst/>
          </a:prstGeom>
          <a:noFill/>
          <a:ln/>
        </p:spPr>
        <p:txBody>
          <a:bodyPr wrap="square" lIns="0" tIns="0" rIns="0" bIns="0" rtlCol="0" anchor="ctr"/>
          <a:lstStyle/>
          <a:p>
            <a:pPr indent="0" marL="0">
              <a:buNone/>
            </a:pPr>
            <a:r>
              <a:rPr lang="en-US" sz="1200" dirty="0">
                <a:solidFill>
                  <a:srgbClr val="4D6055"/>
                </a:solidFill>
                <a:latin typeface="Arial" pitchFamily="34" charset="0"/>
                <a:ea typeface="Arial" pitchFamily="34" charset="-122"/>
                <a:cs typeface="Arial" pitchFamily="34" charset="-120"/>
              </a:rPr>
              <a:t>Dues chased one home at a time</a:t>
            </a:r>
            <a:endParaRPr lang="en-US" sz="1200" dirty="0"/>
          </a:p>
        </p:txBody>
      </p:sp>
      <p:sp>
        <p:nvSpPr>
          <p:cNvPr id="14" name="Text 12"/>
          <p:cNvSpPr txBox="1"/>
          <p:nvPr/>
        </p:nvSpPr>
        <p:spPr>
          <a:xfrm>
            <a:off x="6553048" y="3172968"/>
            <a:ext cx="4769968" cy="438912"/>
          </a:xfrm>
          <a:prstGeom prst="rect">
            <a:avLst/>
          </a:prstGeom>
          <a:noFill/>
          <a:ln/>
        </p:spPr>
        <p:txBody>
          <a:bodyPr wrap="square" lIns="0" tIns="0" rIns="0" bIns="0" rtlCol="0" anchor="ctr"/>
          <a:lstStyle/>
          <a:p>
            <a:pPr indent="0" marL="0">
              <a:buNone/>
            </a:pPr>
            <a:r>
              <a:rPr lang="en-US" sz="1200" b="1" dirty="0">
                <a:solidFill>
                  <a:srgbClr val="FFFFFF"/>
                </a:solidFill>
                <a:latin typeface="Arial" pitchFamily="34" charset="0"/>
                <a:ea typeface="Arial" pitchFamily="34" charset="-122"/>
                <a:cs typeface="Arial" pitchFamily="34" charset="-120"/>
              </a:rPr>
              <a:t>Every home has a running statement, and pays from a phone</a:t>
            </a:r>
            <a:endParaRPr lang="en-US" sz="1200" dirty="0"/>
          </a:p>
        </p:txBody>
      </p:sp>
      <p:sp>
        <p:nvSpPr>
          <p:cNvPr id="15" name="Text 13"/>
          <p:cNvSpPr txBox="1"/>
          <p:nvPr/>
        </p:nvSpPr>
        <p:spPr>
          <a:xfrm>
            <a:off x="868680" y="3657600"/>
            <a:ext cx="4769968" cy="438912"/>
          </a:xfrm>
          <a:prstGeom prst="rect">
            <a:avLst/>
          </a:prstGeom>
          <a:noFill/>
          <a:ln/>
        </p:spPr>
        <p:txBody>
          <a:bodyPr wrap="square" lIns="0" tIns="0" rIns="0" bIns="0" rtlCol="0" anchor="ctr"/>
          <a:lstStyle/>
          <a:p>
            <a:pPr indent="0" marL="0">
              <a:buNone/>
            </a:pPr>
            <a:r>
              <a:rPr lang="en-US" sz="1200" dirty="0">
                <a:solidFill>
                  <a:srgbClr val="4D6055"/>
                </a:solidFill>
                <a:latin typeface="Arial" pitchFamily="34" charset="0"/>
                <a:ea typeface="Arial" pitchFamily="34" charset="-122"/>
                <a:cs typeface="Arial" pitchFamily="34" charset="-120"/>
              </a:rPr>
              <a:t>A register nobody quite trusts</a:t>
            </a:r>
            <a:endParaRPr lang="en-US" sz="1200" dirty="0"/>
          </a:p>
        </p:txBody>
      </p:sp>
      <p:sp>
        <p:nvSpPr>
          <p:cNvPr id="16" name="Text 14"/>
          <p:cNvSpPr txBox="1"/>
          <p:nvPr/>
        </p:nvSpPr>
        <p:spPr>
          <a:xfrm>
            <a:off x="6553048" y="3657600"/>
            <a:ext cx="4769968" cy="438912"/>
          </a:xfrm>
          <a:prstGeom prst="rect">
            <a:avLst/>
          </a:prstGeom>
          <a:noFill/>
          <a:ln/>
        </p:spPr>
        <p:txBody>
          <a:bodyPr wrap="square" lIns="0" tIns="0" rIns="0" bIns="0" rtlCol="0" anchor="ctr"/>
          <a:lstStyle/>
          <a:p>
            <a:pPr indent="0" marL="0">
              <a:buNone/>
            </a:pPr>
            <a:r>
              <a:rPr lang="en-US" sz="1200" b="1" dirty="0">
                <a:solidFill>
                  <a:srgbClr val="FFFFFF"/>
                </a:solidFill>
                <a:latin typeface="Arial" pitchFamily="34" charset="0"/>
                <a:ea typeface="Arial" pitchFamily="34" charset="-122"/>
                <a:cs typeface="Arial" pitchFamily="34" charset="-120"/>
              </a:rPr>
              <a:t>Properties, units, owners, tenants, households and vehicles</a:t>
            </a:r>
            <a:endParaRPr lang="en-US" sz="1200" dirty="0"/>
          </a:p>
        </p:txBody>
      </p:sp>
      <p:sp>
        <p:nvSpPr>
          <p:cNvPr id="17" name="Text 15"/>
          <p:cNvSpPr txBox="1"/>
          <p:nvPr/>
        </p:nvSpPr>
        <p:spPr>
          <a:xfrm>
            <a:off x="868680" y="4142232"/>
            <a:ext cx="4769968" cy="438912"/>
          </a:xfrm>
          <a:prstGeom prst="rect">
            <a:avLst/>
          </a:prstGeom>
          <a:noFill/>
          <a:ln/>
        </p:spPr>
        <p:txBody>
          <a:bodyPr wrap="square" lIns="0" tIns="0" rIns="0" bIns="0" rtlCol="0" anchor="ctr"/>
          <a:lstStyle/>
          <a:p>
            <a:pPr indent="0" marL="0">
              <a:buNone/>
            </a:pPr>
            <a:r>
              <a:rPr lang="en-US" sz="1200" dirty="0">
                <a:solidFill>
                  <a:srgbClr val="4D6055"/>
                </a:solidFill>
                <a:latin typeface="Arial" pitchFamily="34" charset="0"/>
                <a:ea typeface="Arial" pitchFamily="34" charset="-122"/>
                <a:cs typeface="Arial" pitchFamily="34" charset="-120"/>
              </a:rPr>
              <a:t>Notices lost in a group chat</a:t>
            </a:r>
            <a:endParaRPr lang="en-US" sz="1200" dirty="0"/>
          </a:p>
        </p:txBody>
      </p:sp>
      <p:sp>
        <p:nvSpPr>
          <p:cNvPr id="18" name="Text 16"/>
          <p:cNvSpPr txBox="1"/>
          <p:nvPr/>
        </p:nvSpPr>
        <p:spPr>
          <a:xfrm>
            <a:off x="6553048" y="4142232"/>
            <a:ext cx="4769968" cy="438912"/>
          </a:xfrm>
          <a:prstGeom prst="rect">
            <a:avLst/>
          </a:prstGeom>
          <a:noFill/>
          <a:ln/>
        </p:spPr>
        <p:txBody>
          <a:bodyPr wrap="square" lIns="0" tIns="0" rIns="0" bIns="0" rtlCol="0" anchor="ctr"/>
          <a:lstStyle/>
          <a:p>
            <a:pPr indent="0" marL="0">
              <a:buNone/>
            </a:pPr>
            <a:r>
              <a:rPr lang="en-US" sz="1200" b="1" dirty="0">
                <a:solidFill>
                  <a:srgbClr val="FFFFFF"/>
                </a:solidFill>
                <a:latin typeface="Arial" pitchFamily="34" charset="0"/>
                <a:ea typeface="Arial" pitchFamily="34" charset="-122"/>
                <a:cs typeface="Arial" pitchFamily="34" charset="-120"/>
              </a:rPr>
              <a:t>Targeted announcements, with delivery you can see</a:t>
            </a:r>
            <a:endParaRPr lang="en-US" sz="1200" dirty="0"/>
          </a:p>
        </p:txBody>
      </p:sp>
      <p:sp>
        <p:nvSpPr>
          <p:cNvPr id="19" name="Text 17"/>
          <p:cNvSpPr txBox="1"/>
          <p:nvPr/>
        </p:nvSpPr>
        <p:spPr>
          <a:xfrm>
            <a:off x="868680" y="4626864"/>
            <a:ext cx="4769968" cy="438912"/>
          </a:xfrm>
          <a:prstGeom prst="rect">
            <a:avLst/>
          </a:prstGeom>
          <a:noFill/>
          <a:ln/>
        </p:spPr>
        <p:txBody>
          <a:bodyPr wrap="square" lIns="0" tIns="0" rIns="0" bIns="0" rtlCol="0" anchor="ctr"/>
          <a:lstStyle/>
          <a:p>
            <a:pPr indent="0" marL="0">
              <a:buNone/>
            </a:pPr>
            <a:r>
              <a:rPr lang="en-US" sz="1200" dirty="0">
                <a:solidFill>
                  <a:srgbClr val="4D6055"/>
                </a:solidFill>
                <a:latin typeface="Arial" pitchFamily="34" charset="0"/>
                <a:ea typeface="Arial" pitchFamily="34" charset="-122"/>
                <a:cs typeface="Arial" pitchFamily="34" charset="-120"/>
              </a:rPr>
              <a:t>Elections argued about afterwards</a:t>
            </a:r>
            <a:endParaRPr lang="en-US" sz="1200" dirty="0"/>
          </a:p>
        </p:txBody>
      </p:sp>
      <p:sp>
        <p:nvSpPr>
          <p:cNvPr id="20" name="Text 18"/>
          <p:cNvSpPr txBox="1"/>
          <p:nvPr/>
        </p:nvSpPr>
        <p:spPr>
          <a:xfrm>
            <a:off x="6553048" y="4626864"/>
            <a:ext cx="4769968" cy="438912"/>
          </a:xfrm>
          <a:prstGeom prst="rect">
            <a:avLst/>
          </a:prstGeom>
          <a:noFill/>
          <a:ln/>
        </p:spPr>
        <p:txBody>
          <a:bodyPr wrap="square" lIns="0" tIns="0" rIns="0" bIns="0" rtlCol="0" anchor="ctr"/>
          <a:lstStyle/>
          <a:p>
            <a:pPr indent="0" marL="0">
              <a:buNone/>
            </a:pPr>
            <a:r>
              <a:rPr lang="en-US" sz="1200" b="1" dirty="0">
                <a:solidFill>
                  <a:srgbClr val="FFFFFF"/>
                </a:solidFill>
                <a:latin typeface="Arial" pitchFamily="34" charset="0"/>
                <a:ea typeface="Arial" pitchFamily="34" charset="-122"/>
                <a:cs typeface="Arial" pitchFamily="34" charset="-120"/>
              </a:rPr>
              <a:t>Secret ballot, recorded eligibility, a certified result</a:t>
            </a:r>
            <a:endParaRPr lang="en-US" sz="1200" dirty="0"/>
          </a:p>
        </p:txBody>
      </p:sp>
      <p:sp>
        <p:nvSpPr>
          <p:cNvPr id="21" name="Text 19"/>
          <p:cNvSpPr txBox="1"/>
          <p:nvPr/>
        </p:nvSpPr>
        <p:spPr>
          <a:xfrm>
            <a:off x="868680" y="5111496"/>
            <a:ext cx="4769968" cy="438912"/>
          </a:xfrm>
          <a:prstGeom prst="rect">
            <a:avLst/>
          </a:prstGeom>
          <a:noFill/>
          <a:ln/>
        </p:spPr>
        <p:txBody>
          <a:bodyPr wrap="square" lIns="0" tIns="0" rIns="0" bIns="0" rtlCol="0" anchor="ctr"/>
          <a:lstStyle/>
          <a:p>
            <a:pPr indent="0" marL="0">
              <a:buNone/>
            </a:pPr>
            <a:r>
              <a:rPr lang="en-US" sz="1200" dirty="0">
                <a:solidFill>
                  <a:srgbClr val="4D6055"/>
                </a:solidFill>
                <a:latin typeface="Arial" pitchFamily="34" charset="0"/>
                <a:ea typeface="Arial" pitchFamily="34" charset="-122"/>
                <a:cs typeface="Arial" pitchFamily="34" charset="-120"/>
              </a:rPr>
              <a:t>A handover that loses the history</a:t>
            </a:r>
            <a:endParaRPr lang="en-US" sz="1200" dirty="0"/>
          </a:p>
        </p:txBody>
      </p:sp>
      <p:sp>
        <p:nvSpPr>
          <p:cNvPr id="22" name="Text 20"/>
          <p:cNvSpPr txBox="1"/>
          <p:nvPr/>
        </p:nvSpPr>
        <p:spPr>
          <a:xfrm>
            <a:off x="6553048" y="5111496"/>
            <a:ext cx="4769968" cy="438912"/>
          </a:xfrm>
          <a:prstGeom prst="rect">
            <a:avLst/>
          </a:prstGeom>
          <a:noFill/>
          <a:ln/>
        </p:spPr>
        <p:txBody>
          <a:bodyPr wrap="square" lIns="0" tIns="0" rIns="0" bIns="0" rtlCol="0" anchor="ctr"/>
          <a:lstStyle/>
          <a:p>
            <a:pPr indent="0" marL="0">
              <a:buNone/>
            </a:pPr>
            <a:r>
              <a:rPr lang="en-US" sz="1200" b="1" dirty="0">
                <a:solidFill>
                  <a:srgbClr val="FFFFFF"/>
                </a:solidFill>
                <a:latin typeface="Arial" pitchFamily="34" charset="0"/>
                <a:ea typeface="Arial" pitchFamily="34" charset="-122"/>
                <a:cs typeface="Arial" pitchFamily="34" charset="-120"/>
              </a:rPr>
              <a:t>The record belongs to the estate and stays with it</a:t>
            </a:r>
            <a:endParaRPr lang="en-US" sz="1200" dirty="0"/>
          </a:p>
        </p:txBody>
      </p:sp>
      <p:sp>
        <p:nvSpPr>
          <p:cNvPr id="23" name="Text 21"/>
          <p:cNvSpPr txBox="1"/>
          <p:nvPr/>
        </p:nvSpPr>
        <p:spPr>
          <a:xfrm>
            <a:off x="594360" y="6291072"/>
            <a:ext cx="3657600" cy="256032"/>
          </a:xfrm>
          <a:prstGeom prst="rect">
            <a:avLst/>
          </a:prstGeom>
          <a:noFill/>
          <a:ln/>
        </p:spPr>
        <p:txBody>
          <a:bodyPr wrap="square" lIns="0" tIns="0" rIns="0" bIns="0" rtlCol="0" anchor="ctr"/>
          <a:lstStyle/>
          <a:p>
            <a:pPr indent="0" marL="0">
              <a:buNone/>
            </a:pPr>
            <a:r>
              <a:rPr lang="en-US" sz="950" dirty="0">
                <a:solidFill>
                  <a:srgbClr val="7A8C80"/>
                </a:solidFill>
                <a:latin typeface="Arial" pitchFamily="34" charset="0"/>
                <a:ea typeface="Arial" pitchFamily="34" charset="-122"/>
                <a:cs typeface="Arial" pitchFamily="34" charset="-120"/>
              </a:rPr>
              <a:t>kompond.com</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94360" y="347472"/>
            <a:ext cx="292608" cy="292608"/>
          </a:xfrm>
          <a:prstGeom prst="roundRect">
            <a:avLst>
              <a:gd name="adj" fmla="val 21875"/>
            </a:avLst>
          </a:prstGeom>
          <a:solidFill>
            <a:srgbClr val="CFA63F"/>
          </a:solidFill>
          <a:ln w="12700">
            <a:solidFill>
              <a:srgbClr val="CFA63F"/>
            </a:solidFill>
            <a:prstDash val="solid"/>
          </a:ln>
        </p:spPr>
      </p:sp>
      <p:sp>
        <p:nvSpPr>
          <p:cNvPr id="3" name="Text 1"/>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t>
            </a:r>
            <a:endParaRPr lang="en-US" sz="1400" dirty="0"/>
          </a:p>
        </p:txBody>
      </p:sp>
      <p:sp>
        <p:nvSpPr>
          <p:cNvPr id="4" name="Text 2"/>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10432F"/>
                </a:solidFill>
                <a:latin typeface="Arial" pitchFamily="34" charset="0"/>
                <a:ea typeface="Arial" pitchFamily="34" charset="-122"/>
                <a:cs typeface="Arial" pitchFamily="34" charset="-120"/>
              </a:rPr>
              <a:t>Kompound</a:t>
            </a:r>
            <a:endParaRPr lang="en-US" sz="1200" dirty="0"/>
          </a:p>
        </p:txBody>
      </p:sp>
      <p:sp>
        <p:nvSpPr>
          <p:cNvPr id="5" name="Text 3"/>
          <p:cNvSpPr txBox="1"/>
          <p:nvPr/>
        </p:nvSpPr>
        <p:spPr>
          <a:xfrm>
            <a:off x="594360" y="932688"/>
            <a:ext cx="914400" cy="274320"/>
          </a:xfrm>
          <a:prstGeom prst="rect">
            <a:avLst/>
          </a:prstGeom>
          <a:noFill/>
          <a:ln/>
        </p:spPr>
        <p:txBody>
          <a:bodyPr wrap="square" lIns="0" tIns="0" rIns="0" bIns="0" rtlCol="0" anchor="ctr"/>
          <a:lstStyle/>
          <a:p>
            <a:pPr indent="0" marL="0">
              <a:buNone/>
            </a:pPr>
            <a:r>
              <a:rPr lang="en-US" sz="1100" b="1" dirty="0">
                <a:solidFill>
                  <a:srgbClr val="17805A"/>
                </a:solidFill>
                <a:latin typeface="Arial" pitchFamily="34" charset="0"/>
                <a:ea typeface="Arial" pitchFamily="34" charset="-122"/>
                <a:cs typeface="Arial" pitchFamily="34" charset="-120"/>
              </a:rPr>
              <a:t>03 /</a:t>
            </a:r>
            <a:endParaRPr lang="en-US" sz="1100" dirty="0"/>
          </a:p>
        </p:txBody>
      </p:sp>
      <p:sp>
        <p:nvSpPr>
          <p:cNvPr id="6" name="Text 4"/>
          <p:cNvSpPr txBox="1"/>
          <p:nvPr/>
        </p:nvSpPr>
        <p:spPr>
          <a:xfrm>
            <a:off x="594360" y="1225296"/>
            <a:ext cx="11002975" cy="640080"/>
          </a:xfrm>
          <a:prstGeom prst="rect">
            <a:avLst/>
          </a:prstGeom>
          <a:noFill/>
          <a:ln/>
        </p:spPr>
        <p:txBody>
          <a:bodyPr wrap="square" lIns="0" tIns="0" rIns="0" bIns="0" rtlCol="0" anchor="ctr"/>
          <a:lstStyle/>
          <a:p>
            <a:pPr indent="0" marL="0">
              <a:buNone/>
            </a:pPr>
            <a:r>
              <a:rPr lang="en-US" sz="3600" b="1" dirty="0">
                <a:solidFill>
                  <a:srgbClr val="10432F"/>
                </a:solidFill>
                <a:latin typeface="Arial" pitchFamily="34" charset="0"/>
                <a:ea typeface="Arial" pitchFamily="34" charset="-122"/>
                <a:cs typeface="Arial" pitchFamily="34" charset="-120"/>
              </a:rPr>
              <a:t>Three groups. One shared record.</a:t>
            </a:r>
            <a:endParaRPr lang="en-US" sz="3600" dirty="0"/>
          </a:p>
        </p:txBody>
      </p:sp>
      <p:sp>
        <p:nvSpPr>
          <p:cNvPr id="7" name="Shape 5"/>
          <p:cNvSpPr/>
          <p:nvPr/>
        </p:nvSpPr>
        <p:spPr>
          <a:xfrm>
            <a:off x="594360" y="2029968"/>
            <a:ext cx="3484778" cy="2834640"/>
          </a:xfrm>
          <a:prstGeom prst="roundRect">
            <a:avLst>
              <a:gd name="adj" fmla="val 1613"/>
            </a:avLst>
          </a:prstGeom>
          <a:solidFill>
            <a:srgbClr val="F2F5EC"/>
          </a:solidFill>
          <a:ln w="9525">
            <a:solidFill>
              <a:srgbClr val="DCE5DA"/>
            </a:solidFill>
            <a:prstDash val="solid"/>
          </a:ln>
        </p:spPr>
      </p:sp>
      <p:sp>
        <p:nvSpPr>
          <p:cNvPr id="8" name="Text 6"/>
          <p:cNvSpPr txBox="1"/>
          <p:nvPr/>
        </p:nvSpPr>
        <p:spPr>
          <a:xfrm>
            <a:off x="850392" y="2267712"/>
            <a:ext cx="2972714" cy="219456"/>
          </a:xfrm>
          <a:prstGeom prst="rect">
            <a:avLst/>
          </a:prstGeom>
          <a:noFill/>
          <a:ln/>
        </p:spPr>
        <p:txBody>
          <a:bodyPr wrap="square" lIns="0" tIns="0" rIns="0" bIns="0" rtlCol="0" anchor="ctr"/>
          <a:lstStyle/>
          <a:p>
            <a:pPr indent="0" marL="0">
              <a:buNone/>
            </a:pPr>
            <a:r>
              <a:rPr lang="en-US" sz="1000" b="1" dirty="0">
                <a:solidFill>
                  <a:srgbClr val="17805A"/>
                </a:solidFill>
                <a:latin typeface="Arial" pitchFamily="34" charset="0"/>
                <a:ea typeface="Arial" pitchFamily="34" charset="-122"/>
                <a:cs typeface="Arial" pitchFamily="34" charset="-120"/>
              </a:rPr>
              <a:t>01</a:t>
            </a:r>
            <a:endParaRPr lang="en-US" sz="1000" dirty="0"/>
          </a:p>
        </p:txBody>
      </p:sp>
      <p:sp>
        <p:nvSpPr>
          <p:cNvPr id="9" name="Text 7"/>
          <p:cNvSpPr txBox="1"/>
          <p:nvPr/>
        </p:nvSpPr>
        <p:spPr>
          <a:xfrm>
            <a:off x="850392" y="254203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Residents</a:t>
            </a:r>
            <a:endParaRPr lang="en-US" sz="1500" dirty="0"/>
          </a:p>
        </p:txBody>
      </p:sp>
      <p:sp>
        <p:nvSpPr>
          <p:cNvPr id="10" name="Text 8"/>
          <p:cNvSpPr txBox="1"/>
          <p:nvPr/>
        </p:nvSpPr>
        <p:spPr>
          <a:xfrm>
            <a:off x="850392" y="2926080"/>
            <a:ext cx="2972714" cy="175564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Invite a guest without calling the gate. See what is due and pay it. Report a fault and watch it move. Book the hall. Read estate notices in one place instead of four chats.</a:t>
            </a:r>
            <a:endParaRPr lang="en-US" sz="1150" dirty="0"/>
          </a:p>
        </p:txBody>
      </p:sp>
      <p:sp>
        <p:nvSpPr>
          <p:cNvPr id="11" name="Shape 9"/>
          <p:cNvSpPr/>
          <p:nvPr/>
        </p:nvSpPr>
        <p:spPr>
          <a:xfrm>
            <a:off x="4353458" y="2029968"/>
            <a:ext cx="3484778" cy="2834640"/>
          </a:xfrm>
          <a:prstGeom prst="roundRect">
            <a:avLst>
              <a:gd name="adj" fmla="val 1613"/>
            </a:avLst>
          </a:prstGeom>
          <a:solidFill>
            <a:srgbClr val="F2F5EC"/>
          </a:solidFill>
          <a:ln w="9525">
            <a:solidFill>
              <a:srgbClr val="DCE5DA"/>
            </a:solidFill>
            <a:prstDash val="solid"/>
          </a:ln>
        </p:spPr>
      </p:sp>
      <p:sp>
        <p:nvSpPr>
          <p:cNvPr id="12" name="Text 10"/>
          <p:cNvSpPr txBox="1"/>
          <p:nvPr/>
        </p:nvSpPr>
        <p:spPr>
          <a:xfrm>
            <a:off x="4609490" y="2267712"/>
            <a:ext cx="2972714" cy="219456"/>
          </a:xfrm>
          <a:prstGeom prst="rect">
            <a:avLst/>
          </a:prstGeom>
          <a:noFill/>
          <a:ln/>
        </p:spPr>
        <p:txBody>
          <a:bodyPr wrap="square" lIns="0" tIns="0" rIns="0" bIns="0" rtlCol="0" anchor="ctr"/>
          <a:lstStyle/>
          <a:p>
            <a:pPr indent="0" marL="0">
              <a:buNone/>
            </a:pPr>
            <a:r>
              <a:rPr lang="en-US" sz="1000" b="1" dirty="0">
                <a:solidFill>
                  <a:srgbClr val="17805A"/>
                </a:solidFill>
                <a:latin typeface="Arial" pitchFamily="34" charset="0"/>
                <a:ea typeface="Arial" pitchFamily="34" charset="-122"/>
                <a:cs typeface="Arial" pitchFamily="34" charset="-120"/>
              </a:rPr>
              <a:t>02</a:t>
            </a:r>
            <a:endParaRPr lang="en-US" sz="1000" dirty="0"/>
          </a:p>
        </p:txBody>
      </p:sp>
      <p:sp>
        <p:nvSpPr>
          <p:cNvPr id="13" name="Text 11"/>
          <p:cNvSpPr txBox="1"/>
          <p:nvPr/>
        </p:nvSpPr>
        <p:spPr>
          <a:xfrm>
            <a:off x="4609490" y="254203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The estate office &amp; exco</a:t>
            </a:r>
            <a:endParaRPr lang="en-US" sz="1500" dirty="0"/>
          </a:p>
        </p:txBody>
      </p:sp>
      <p:sp>
        <p:nvSpPr>
          <p:cNvPr id="14" name="Text 12"/>
          <p:cNvSpPr txBox="1"/>
          <p:nvPr/>
        </p:nvSpPr>
        <p:spPr>
          <a:xfrm>
            <a:off x="4609490" y="2926080"/>
            <a:ext cx="2972714" cy="175564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One register of homes and people. Charges issued to the right homes and reconciled against real payments. Maintenance with a queue and a clock. A dashboard covering collections, arrears and open requests.</a:t>
            </a:r>
            <a:endParaRPr lang="en-US" sz="1150" dirty="0"/>
          </a:p>
        </p:txBody>
      </p:sp>
      <p:sp>
        <p:nvSpPr>
          <p:cNvPr id="15" name="Shape 13"/>
          <p:cNvSpPr/>
          <p:nvPr/>
        </p:nvSpPr>
        <p:spPr>
          <a:xfrm>
            <a:off x="8112557" y="2029968"/>
            <a:ext cx="3484778" cy="2834640"/>
          </a:xfrm>
          <a:prstGeom prst="roundRect">
            <a:avLst>
              <a:gd name="adj" fmla="val 1613"/>
            </a:avLst>
          </a:prstGeom>
          <a:solidFill>
            <a:srgbClr val="F2F5EC"/>
          </a:solidFill>
          <a:ln w="9525">
            <a:solidFill>
              <a:srgbClr val="DCE5DA"/>
            </a:solidFill>
            <a:prstDash val="solid"/>
          </a:ln>
        </p:spPr>
      </p:sp>
      <p:sp>
        <p:nvSpPr>
          <p:cNvPr id="16" name="Text 14"/>
          <p:cNvSpPr txBox="1"/>
          <p:nvPr/>
        </p:nvSpPr>
        <p:spPr>
          <a:xfrm>
            <a:off x="8368589" y="2267712"/>
            <a:ext cx="2972714" cy="219456"/>
          </a:xfrm>
          <a:prstGeom prst="rect">
            <a:avLst/>
          </a:prstGeom>
          <a:noFill/>
          <a:ln/>
        </p:spPr>
        <p:txBody>
          <a:bodyPr wrap="square" lIns="0" tIns="0" rIns="0" bIns="0" rtlCol="0" anchor="ctr"/>
          <a:lstStyle/>
          <a:p>
            <a:pPr indent="0" marL="0">
              <a:buNone/>
            </a:pPr>
            <a:r>
              <a:rPr lang="en-US" sz="1000" b="1" dirty="0">
                <a:solidFill>
                  <a:srgbClr val="17805A"/>
                </a:solidFill>
                <a:latin typeface="Arial" pitchFamily="34" charset="0"/>
                <a:ea typeface="Arial" pitchFamily="34" charset="-122"/>
                <a:cs typeface="Arial" pitchFamily="34" charset="-120"/>
              </a:rPr>
              <a:t>03</a:t>
            </a:r>
            <a:endParaRPr lang="en-US" sz="1000" dirty="0"/>
          </a:p>
        </p:txBody>
      </p:sp>
      <p:sp>
        <p:nvSpPr>
          <p:cNvPr id="17" name="Text 15"/>
          <p:cNvSpPr txBox="1"/>
          <p:nvPr/>
        </p:nvSpPr>
        <p:spPr>
          <a:xfrm>
            <a:off x="8368589" y="254203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Gate &amp; security</a:t>
            </a:r>
            <a:endParaRPr lang="en-US" sz="1500" dirty="0"/>
          </a:p>
        </p:txBody>
      </p:sp>
      <p:sp>
        <p:nvSpPr>
          <p:cNvPr id="18" name="Text 16"/>
          <p:cNvSpPr txBox="1"/>
          <p:nvPr/>
        </p:nvSpPr>
        <p:spPr>
          <a:xfrm>
            <a:off x="8368589" y="2926080"/>
            <a:ext cx="2972714" cy="175564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Scan a QR code or type a short code — no paper. A clear valid, invalid or call-a-supervisor answer in seconds. A record of every entry, exit, denial and override.</a:t>
            </a:r>
            <a:endParaRPr lang="en-US" sz="1150" dirty="0"/>
          </a:p>
        </p:txBody>
      </p:sp>
      <p:sp>
        <p:nvSpPr>
          <p:cNvPr id="19" name="Text 17"/>
          <p:cNvSpPr txBox="1"/>
          <p:nvPr/>
        </p:nvSpPr>
        <p:spPr>
          <a:xfrm>
            <a:off x="594360" y="5093208"/>
            <a:ext cx="11002975" cy="457200"/>
          </a:xfrm>
          <a:prstGeom prst="rect">
            <a:avLst/>
          </a:prstGeom>
          <a:noFill/>
          <a:ln/>
        </p:spPr>
        <p:txBody>
          <a:bodyPr wrap="square" lIns="0" tIns="0" rIns="0" bIns="0" rtlCol="0" anchor="ctr"/>
          <a:lstStyle/>
          <a:p>
            <a:pPr indent="0" marL="0">
              <a:buNone/>
            </a:pPr>
            <a:r>
              <a:rPr lang="en-US" sz="1250" i="1" dirty="0">
                <a:solidFill>
                  <a:srgbClr val="7A8C80"/>
                </a:solidFill>
                <a:latin typeface="Arial" pitchFamily="34" charset="0"/>
                <a:ea typeface="Arial" pitchFamily="34" charset="-122"/>
                <a:cs typeface="Arial" pitchFamily="34" charset="-120"/>
              </a:rPr>
              <a:t>The same event — a guest arriving, a bill falling due — is seen by each group in the form that is useful to them, from one record rather than three.</a:t>
            </a:r>
            <a:endParaRPr lang="en-US" sz="1250" dirty="0"/>
          </a:p>
        </p:txBody>
      </p:sp>
      <p:sp>
        <p:nvSpPr>
          <p:cNvPr id="20" name="Text 18"/>
          <p:cNvSpPr txBox="1"/>
          <p:nvPr/>
        </p:nvSpPr>
        <p:spPr>
          <a:xfrm>
            <a:off x="594360" y="6291072"/>
            <a:ext cx="3657600" cy="256032"/>
          </a:xfrm>
          <a:prstGeom prst="rect">
            <a:avLst/>
          </a:prstGeom>
          <a:noFill/>
          <a:ln/>
        </p:spPr>
        <p:txBody>
          <a:bodyPr wrap="square" lIns="0" tIns="0" rIns="0" bIns="0" rtlCol="0" anchor="ctr"/>
          <a:lstStyle/>
          <a:p>
            <a:pPr indent="0" marL="0">
              <a:buNone/>
            </a:pPr>
            <a:r>
              <a:rPr lang="en-US" sz="950" dirty="0">
                <a:solidFill>
                  <a:srgbClr val="7A8C80"/>
                </a:solidFill>
                <a:latin typeface="Arial" pitchFamily="34" charset="0"/>
                <a:ea typeface="Arial" pitchFamily="34" charset="-122"/>
                <a:cs typeface="Arial" pitchFamily="34" charset="-120"/>
              </a:rPr>
              <a:t>kompond.com</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94360" y="347472"/>
            <a:ext cx="292608" cy="292608"/>
          </a:xfrm>
          <a:prstGeom prst="roundRect">
            <a:avLst>
              <a:gd name="adj" fmla="val 21875"/>
            </a:avLst>
          </a:prstGeom>
          <a:solidFill>
            <a:srgbClr val="CFA63F"/>
          </a:solidFill>
          <a:ln w="12700">
            <a:solidFill>
              <a:srgbClr val="CFA63F"/>
            </a:solidFill>
            <a:prstDash val="solid"/>
          </a:ln>
        </p:spPr>
      </p:sp>
      <p:sp>
        <p:nvSpPr>
          <p:cNvPr id="3" name="Text 1"/>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t>
            </a:r>
            <a:endParaRPr lang="en-US" sz="1400" dirty="0"/>
          </a:p>
        </p:txBody>
      </p:sp>
      <p:sp>
        <p:nvSpPr>
          <p:cNvPr id="4" name="Text 2"/>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10432F"/>
                </a:solidFill>
                <a:latin typeface="Arial" pitchFamily="34" charset="0"/>
                <a:ea typeface="Arial" pitchFamily="34" charset="-122"/>
                <a:cs typeface="Arial" pitchFamily="34" charset="-120"/>
              </a:rPr>
              <a:t>Kompound</a:t>
            </a:r>
            <a:endParaRPr lang="en-US" sz="1200" dirty="0"/>
          </a:p>
        </p:txBody>
      </p:sp>
      <p:sp>
        <p:nvSpPr>
          <p:cNvPr id="5" name="Text 3"/>
          <p:cNvSpPr txBox="1"/>
          <p:nvPr/>
        </p:nvSpPr>
        <p:spPr>
          <a:xfrm>
            <a:off x="594360" y="932688"/>
            <a:ext cx="914400" cy="274320"/>
          </a:xfrm>
          <a:prstGeom prst="rect">
            <a:avLst/>
          </a:prstGeom>
          <a:noFill/>
          <a:ln/>
        </p:spPr>
        <p:txBody>
          <a:bodyPr wrap="square" lIns="0" tIns="0" rIns="0" bIns="0" rtlCol="0" anchor="ctr"/>
          <a:lstStyle/>
          <a:p>
            <a:pPr indent="0" marL="0">
              <a:buNone/>
            </a:pPr>
            <a:r>
              <a:rPr lang="en-US" sz="1100" b="1" dirty="0">
                <a:solidFill>
                  <a:srgbClr val="17805A"/>
                </a:solidFill>
                <a:latin typeface="Arial" pitchFamily="34" charset="0"/>
                <a:ea typeface="Arial" pitchFamily="34" charset="-122"/>
                <a:cs typeface="Arial" pitchFamily="34" charset="-120"/>
              </a:rPr>
              <a:t>04 /</a:t>
            </a:r>
            <a:endParaRPr lang="en-US" sz="1100" dirty="0"/>
          </a:p>
        </p:txBody>
      </p:sp>
      <p:sp>
        <p:nvSpPr>
          <p:cNvPr id="6" name="Text 4"/>
          <p:cNvSpPr txBox="1"/>
          <p:nvPr/>
        </p:nvSpPr>
        <p:spPr>
          <a:xfrm>
            <a:off x="594360" y="1225296"/>
            <a:ext cx="11002975" cy="640080"/>
          </a:xfrm>
          <a:prstGeom prst="rect">
            <a:avLst/>
          </a:prstGeom>
          <a:noFill/>
          <a:ln/>
        </p:spPr>
        <p:txBody>
          <a:bodyPr wrap="square" lIns="0" tIns="0" rIns="0" bIns="0" rtlCol="0" anchor="ctr"/>
          <a:lstStyle/>
          <a:p>
            <a:pPr indent="0" marL="0">
              <a:buNone/>
            </a:pPr>
            <a:r>
              <a:rPr lang="en-US" sz="3600" b="1" dirty="0">
                <a:solidFill>
                  <a:srgbClr val="10432F"/>
                </a:solidFill>
                <a:latin typeface="Arial" pitchFamily="34" charset="0"/>
                <a:ea typeface="Arial" pitchFamily="34" charset="-122"/>
                <a:cs typeface="Arial" pitchFamily="34" charset="-120"/>
              </a:rPr>
              <a:t>The gate, without the paper.</a:t>
            </a:r>
            <a:endParaRPr lang="en-US" sz="3600" dirty="0"/>
          </a:p>
        </p:txBody>
      </p:sp>
      <p:sp>
        <p:nvSpPr>
          <p:cNvPr id="7" name="Shape 5"/>
          <p:cNvSpPr/>
          <p:nvPr/>
        </p:nvSpPr>
        <p:spPr>
          <a:xfrm>
            <a:off x="594360" y="2130552"/>
            <a:ext cx="146304" cy="146304"/>
          </a:xfrm>
          <a:prstGeom prst="ellipse">
            <a:avLst/>
          </a:prstGeom>
          <a:solidFill>
            <a:srgbClr val="CFA63F"/>
          </a:solidFill>
          <a:ln w="12700">
            <a:solidFill>
              <a:srgbClr val="CFA63F"/>
            </a:solidFill>
            <a:prstDash val="solid"/>
          </a:ln>
        </p:spPr>
      </p:sp>
      <p:sp>
        <p:nvSpPr>
          <p:cNvPr id="8" name="Text 6"/>
          <p:cNvSpPr txBox="1"/>
          <p:nvPr/>
        </p:nvSpPr>
        <p:spPr>
          <a:xfrm>
            <a:off x="905256" y="2029968"/>
            <a:ext cx="5740740" cy="813816"/>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Two credentials, one pass.</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A QR code, and a ten-character code a guest can read over the phone.</a:t>
            </a:r>
            <a:endParaRPr lang="en-US" sz="1250" dirty="0"/>
          </a:p>
        </p:txBody>
      </p:sp>
      <p:sp>
        <p:nvSpPr>
          <p:cNvPr id="9" name="Shape 7"/>
          <p:cNvSpPr/>
          <p:nvPr/>
        </p:nvSpPr>
        <p:spPr>
          <a:xfrm>
            <a:off x="594360" y="2999232"/>
            <a:ext cx="146304" cy="146304"/>
          </a:xfrm>
          <a:prstGeom prst="ellipse">
            <a:avLst/>
          </a:prstGeom>
          <a:solidFill>
            <a:srgbClr val="CFA63F"/>
          </a:solidFill>
          <a:ln w="12700">
            <a:solidFill>
              <a:srgbClr val="CFA63F"/>
            </a:solidFill>
            <a:prstDash val="solid"/>
          </a:ln>
        </p:spPr>
      </p:sp>
      <p:sp>
        <p:nvSpPr>
          <p:cNvPr id="10" name="Text 8"/>
          <p:cNvSpPr txBox="1"/>
          <p:nvPr/>
        </p:nvSpPr>
        <p:spPr>
          <a:xfrm>
            <a:off x="905256" y="2898648"/>
            <a:ext cx="5740740" cy="813816"/>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Guests without smartphones.</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The code works over a voice call or a text message.</a:t>
            </a:r>
            <a:endParaRPr lang="en-US" sz="1250" dirty="0"/>
          </a:p>
        </p:txBody>
      </p:sp>
      <p:sp>
        <p:nvSpPr>
          <p:cNvPr id="11" name="Shape 9"/>
          <p:cNvSpPr/>
          <p:nvPr/>
        </p:nvSpPr>
        <p:spPr>
          <a:xfrm>
            <a:off x="594360" y="3867912"/>
            <a:ext cx="146304" cy="146304"/>
          </a:xfrm>
          <a:prstGeom prst="ellipse">
            <a:avLst/>
          </a:prstGeom>
          <a:solidFill>
            <a:srgbClr val="CFA63F"/>
          </a:solidFill>
          <a:ln w="12700">
            <a:solidFill>
              <a:srgbClr val="CFA63F"/>
            </a:solidFill>
            <a:prstDash val="solid"/>
          </a:ln>
        </p:spPr>
      </p:sp>
      <p:sp>
        <p:nvSpPr>
          <p:cNvPr id="12" name="Text 10"/>
          <p:cNvSpPr txBox="1"/>
          <p:nvPr/>
        </p:nvSpPr>
        <p:spPr>
          <a:xfrm>
            <a:off x="905256" y="3767328"/>
            <a:ext cx="5740740" cy="813816"/>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Unexpected visitors.</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The gate asks the resident to allow or deny — without ever revealing their phone number.</a:t>
            </a:r>
            <a:endParaRPr lang="en-US" sz="1250" dirty="0"/>
          </a:p>
        </p:txBody>
      </p:sp>
      <p:sp>
        <p:nvSpPr>
          <p:cNvPr id="13" name="Shape 11"/>
          <p:cNvSpPr/>
          <p:nvPr/>
        </p:nvSpPr>
        <p:spPr>
          <a:xfrm>
            <a:off x="594360" y="4736592"/>
            <a:ext cx="146304" cy="146304"/>
          </a:xfrm>
          <a:prstGeom prst="ellipse">
            <a:avLst/>
          </a:prstGeom>
          <a:solidFill>
            <a:srgbClr val="CFA63F"/>
          </a:solidFill>
          <a:ln w="12700">
            <a:solidFill>
              <a:srgbClr val="CFA63F"/>
            </a:solidFill>
            <a:prstDash val="solid"/>
          </a:ln>
        </p:spPr>
      </p:sp>
      <p:sp>
        <p:nvSpPr>
          <p:cNvPr id="14" name="Text 12"/>
          <p:cNvSpPr txBox="1"/>
          <p:nvPr/>
        </p:nvSpPr>
        <p:spPr>
          <a:xfrm>
            <a:off x="905256" y="4636008"/>
            <a:ext cx="5740740" cy="813816"/>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When the network drops.</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The gate device keeps capturing events and syncs them for revalidation.</a:t>
            </a:r>
            <a:endParaRPr lang="en-US" sz="1250" dirty="0"/>
          </a:p>
        </p:txBody>
      </p:sp>
      <p:sp>
        <p:nvSpPr>
          <p:cNvPr id="15" name="Shape 13"/>
          <p:cNvSpPr/>
          <p:nvPr/>
        </p:nvSpPr>
        <p:spPr>
          <a:xfrm>
            <a:off x="7103196" y="2029968"/>
            <a:ext cx="4494139" cy="3200400"/>
          </a:xfrm>
          <a:prstGeom prst="roundRect">
            <a:avLst>
              <a:gd name="adj" fmla="val 1429"/>
            </a:avLst>
          </a:prstGeom>
          <a:solidFill>
            <a:srgbClr val="103D2E"/>
          </a:solidFill>
          <a:ln w="12700">
            <a:solidFill>
              <a:srgbClr val="103D2E"/>
            </a:solidFill>
            <a:prstDash val="solid"/>
          </a:ln>
          <a:effectLst>
            <a:outerShdw sx="100000" sy="100000" kx="0" ky="0" algn="bl" rotWithShape="0" blurRad="152400" dist="38100" dir="5400000">
              <a:srgbClr val="1B3A2B">
                <a:alpha val="9000"/>
              </a:srgbClr>
            </a:outerShdw>
          </a:effectLst>
        </p:spPr>
      </p:sp>
      <p:sp>
        <p:nvSpPr>
          <p:cNvPr id="16" name="Text 14"/>
          <p:cNvSpPr txBox="1"/>
          <p:nvPr/>
        </p:nvSpPr>
        <p:spPr>
          <a:xfrm>
            <a:off x="7468956" y="2377440"/>
            <a:ext cx="3762619" cy="237744"/>
          </a:xfrm>
          <a:prstGeom prst="rect">
            <a:avLst/>
          </a:prstGeom>
          <a:noFill/>
          <a:ln/>
        </p:spPr>
        <p:txBody>
          <a:bodyPr wrap="square" lIns="0" tIns="0" rIns="0" bIns="0" rtlCol="0" anchor="ctr"/>
          <a:lstStyle/>
          <a:p>
            <a:pPr indent="0" marL="0">
              <a:buNone/>
            </a:pPr>
            <a:r>
              <a:rPr lang="en-US" sz="950" b="1" spc="160" kern="0" dirty="0">
                <a:solidFill>
                  <a:srgbClr val="F0BC50"/>
                </a:solidFill>
                <a:latin typeface="Arial" pitchFamily="34" charset="0"/>
                <a:ea typeface="Arial" pitchFamily="34" charset="-122"/>
                <a:cs typeface="Arial" pitchFamily="34" charset="-120"/>
              </a:rPr>
              <a:t>VISITOR PASS</a:t>
            </a:r>
            <a:endParaRPr lang="en-US" sz="950" dirty="0"/>
          </a:p>
        </p:txBody>
      </p:sp>
      <p:sp>
        <p:nvSpPr>
          <p:cNvPr id="17" name="Text 15"/>
          <p:cNvSpPr txBox="1"/>
          <p:nvPr/>
        </p:nvSpPr>
        <p:spPr>
          <a:xfrm>
            <a:off x="7468956" y="2743200"/>
            <a:ext cx="3762619" cy="658368"/>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K7M4P-W9R2D</a:t>
            </a:r>
            <a:endParaRPr lang="en-US" sz="3400" dirty="0"/>
          </a:p>
        </p:txBody>
      </p:sp>
      <p:sp>
        <p:nvSpPr>
          <p:cNvPr id="18" name="Shape 16"/>
          <p:cNvSpPr/>
          <p:nvPr/>
        </p:nvSpPr>
        <p:spPr>
          <a:xfrm>
            <a:off x="7468956" y="3511296"/>
            <a:ext cx="3762619" cy="0"/>
          </a:xfrm>
          <a:prstGeom prst="line">
            <a:avLst/>
          </a:prstGeom>
          <a:noFill/>
          <a:ln w="12700">
            <a:solidFill>
              <a:srgbClr val="3C6552"/>
            </a:solidFill>
            <a:prstDash val="solid"/>
          </a:ln>
        </p:spPr>
      </p:sp>
      <p:sp>
        <p:nvSpPr>
          <p:cNvPr id="19" name="Text 17"/>
          <p:cNvSpPr txBox="1"/>
          <p:nvPr/>
        </p:nvSpPr>
        <p:spPr>
          <a:xfrm>
            <a:off x="7468956" y="3694176"/>
            <a:ext cx="1280160" cy="310896"/>
          </a:xfrm>
          <a:prstGeom prst="rect">
            <a:avLst/>
          </a:prstGeom>
          <a:noFill/>
          <a:ln/>
        </p:spPr>
        <p:txBody>
          <a:bodyPr wrap="square" lIns="0" tIns="0" rIns="0" bIns="0" rtlCol="0" anchor="ctr"/>
          <a:lstStyle/>
          <a:p>
            <a:pPr indent="0" marL="0">
              <a:buNone/>
            </a:pPr>
            <a:r>
              <a:rPr lang="en-US" sz="1150" dirty="0">
                <a:solidFill>
                  <a:srgbClr val="8FB79F"/>
                </a:solidFill>
                <a:latin typeface="Arial" pitchFamily="34" charset="0"/>
                <a:ea typeface="Arial" pitchFamily="34" charset="-122"/>
                <a:cs typeface="Arial" pitchFamily="34" charset="-120"/>
              </a:rPr>
              <a:t>Host</a:t>
            </a:r>
            <a:endParaRPr lang="en-US" sz="1150" dirty="0"/>
          </a:p>
        </p:txBody>
      </p:sp>
      <p:sp>
        <p:nvSpPr>
          <p:cNvPr id="20" name="Text 18"/>
          <p:cNvSpPr txBox="1"/>
          <p:nvPr/>
        </p:nvSpPr>
        <p:spPr>
          <a:xfrm>
            <a:off x="8749116" y="3694176"/>
            <a:ext cx="2482459" cy="310896"/>
          </a:xfrm>
          <a:prstGeom prst="rect">
            <a:avLst/>
          </a:prstGeom>
          <a:noFill/>
          <a:ln/>
        </p:spPr>
        <p:txBody>
          <a:bodyPr wrap="square" lIns="0" tIns="0" rIns="0" bIns="0" rtlCol="0" anchor="ctr"/>
          <a:lstStyle/>
          <a:p>
            <a:pPr indent="0" marL="0">
              <a:buNone/>
            </a:pPr>
            <a:r>
              <a:rPr lang="en-US" sz="1150" b="1" dirty="0">
                <a:solidFill>
                  <a:srgbClr val="FFFFFF"/>
                </a:solidFill>
                <a:latin typeface="Arial" pitchFamily="34" charset="0"/>
                <a:ea typeface="Arial" pitchFamily="34" charset="-122"/>
                <a:cs typeface="Arial" pitchFamily="34" charset="-120"/>
              </a:rPr>
              <a:t>Block C4</a:t>
            </a:r>
            <a:endParaRPr lang="en-US" sz="1150" dirty="0"/>
          </a:p>
        </p:txBody>
      </p:sp>
      <p:sp>
        <p:nvSpPr>
          <p:cNvPr id="21" name="Text 19"/>
          <p:cNvSpPr txBox="1"/>
          <p:nvPr/>
        </p:nvSpPr>
        <p:spPr>
          <a:xfrm>
            <a:off x="7468956" y="4114800"/>
            <a:ext cx="1280160" cy="310896"/>
          </a:xfrm>
          <a:prstGeom prst="rect">
            <a:avLst/>
          </a:prstGeom>
          <a:noFill/>
          <a:ln/>
        </p:spPr>
        <p:txBody>
          <a:bodyPr wrap="square" lIns="0" tIns="0" rIns="0" bIns="0" rtlCol="0" anchor="ctr"/>
          <a:lstStyle/>
          <a:p>
            <a:pPr indent="0" marL="0">
              <a:buNone/>
            </a:pPr>
            <a:r>
              <a:rPr lang="en-US" sz="1150" dirty="0">
                <a:solidFill>
                  <a:srgbClr val="8FB79F"/>
                </a:solidFill>
                <a:latin typeface="Arial" pitchFamily="34" charset="0"/>
                <a:ea typeface="Arial" pitchFamily="34" charset="-122"/>
                <a:cs typeface="Arial" pitchFamily="34" charset="-120"/>
              </a:rPr>
              <a:t>Valid</a:t>
            </a:r>
            <a:endParaRPr lang="en-US" sz="1150" dirty="0"/>
          </a:p>
        </p:txBody>
      </p:sp>
      <p:sp>
        <p:nvSpPr>
          <p:cNvPr id="22" name="Text 20"/>
          <p:cNvSpPr txBox="1"/>
          <p:nvPr/>
        </p:nvSpPr>
        <p:spPr>
          <a:xfrm>
            <a:off x="8749116" y="4114800"/>
            <a:ext cx="2482459" cy="310896"/>
          </a:xfrm>
          <a:prstGeom prst="rect">
            <a:avLst/>
          </a:prstGeom>
          <a:noFill/>
          <a:ln/>
        </p:spPr>
        <p:txBody>
          <a:bodyPr wrap="square" lIns="0" tIns="0" rIns="0" bIns="0" rtlCol="0" anchor="ctr"/>
          <a:lstStyle/>
          <a:p>
            <a:pPr indent="0" marL="0">
              <a:buNone/>
            </a:pPr>
            <a:r>
              <a:rPr lang="en-US" sz="1150" b="1" dirty="0">
                <a:solidFill>
                  <a:srgbClr val="FFFFFF"/>
                </a:solidFill>
                <a:latin typeface="Arial" pitchFamily="34" charset="0"/>
                <a:ea typeface="Arial" pitchFamily="34" charset="-122"/>
                <a:cs typeface="Arial" pitchFamily="34" charset="-120"/>
              </a:rPr>
              <a:t>Sat 14:00 – 20:00</a:t>
            </a:r>
            <a:endParaRPr lang="en-US" sz="1150" dirty="0"/>
          </a:p>
        </p:txBody>
      </p:sp>
      <p:sp>
        <p:nvSpPr>
          <p:cNvPr id="23" name="Text 21"/>
          <p:cNvSpPr txBox="1"/>
          <p:nvPr/>
        </p:nvSpPr>
        <p:spPr>
          <a:xfrm>
            <a:off x="7468956" y="4535424"/>
            <a:ext cx="1280160" cy="310896"/>
          </a:xfrm>
          <a:prstGeom prst="rect">
            <a:avLst/>
          </a:prstGeom>
          <a:noFill/>
          <a:ln/>
        </p:spPr>
        <p:txBody>
          <a:bodyPr wrap="square" lIns="0" tIns="0" rIns="0" bIns="0" rtlCol="0" anchor="ctr"/>
          <a:lstStyle/>
          <a:p>
            <a:pPr indent="0" marL="0">
              <a:buNone/>
            </a:pPr>
            <a:r>
              <a:rPr lang="en-US" sz="1150" dirty="0">
                <a:solidFill>
                  <a:srgbClr val="8FB79F"/>
                </a:solidFill>
                <a:latin typeface="Arial" pitchFamily="34" charset="0"/>
                <a:ea typeface="Arial" pitchFamily="34" charset="-122"/>
                <a:cs typeface="Arial" pitchFamily="34" charset="-120"/>
              </a:rPr>
              <a:t>Entries</a:t>
            </a:r>
            <a:endParaRPr lang="en-US" sz="1150" dirty="0"/>
          </a:p>
        </p:txBody>
      </p:sp>
      <p:sp>
        <p:nvSpPr>
          <p:cNvPr id="24" name="Text 22"/>
          <p:cNvSpPr txBox="1"/>
          <p:nvPr/>
        </p:nvSpPr>
        <p:spPr>
          <a:xfrm>
            <a:off x="8749116" y="4535424"/>
            <a:ext cx="2482459" cy="310896"/>
          </a:xfrm>
          <a:prstGeom prst="rect">
            <a:avLst/>
          </a:prstGeom>
          <a:noFill/>
          <a:ln/>
        </p:spPr>
        <p:txBody>
          <a:bodyPr wrap="square" lIns="0" tIns="0" rIns="0" bIns="0" rtlCol="0" anchor="ctr"/>
          <a:lstStyle/>
          <a:p>
            <a:pPr indent="0" marL="0">
              <a:buNone/>
            </a:pPr>
            <a:r>
              <a:rPr lang="en-US" sz="1150" b="1" dirty="0">
                <a:solidFill>
                  <a:srgbClr val="FFFFFF"/>
                </a:solidFill>
                <a:latin typeface="Arial" pitchFamily="34" charset="0"/>
                <a:ea typeface="Arial" pitchFamily="34" charset="-122"/>
                <a:cs typeface="Arial" pitchFamily="34" charset="-120"/>
              </a:rPr>
              <a:t>1 of 1 remaining</a:t>
            </a:r>
            <a:endParaRPr lang="en-US" sz="1150" dirty="0"/>
          </a:p>
        </p:txBody>
      </p:sp>
      <p:sp>
        <p:nvSpPr>
          <p:cNvPr id="25" name="Text 23"/>
          <p:cNvSpPr txBox="1"/>
          <p:nvPr/>
        </p:nvSpPr>
        <p:spPr>
          <a:xfrm>
            <a:off x="594360" y="5394960"/>
            <a:ext cx="11002975" cy="365760"/>
          </a:xfrm>
          <a:prstGeom prst="rect">
            <a:avLst/>
          </a:prstGeom>
          <a:noFill/>
          <a:ln/>
        </p:spPr>
        <p:txBody>
          <a:bodyPr wrap="square" lIns="0" tIns="0" rIns="0" bIns="0" rtlCol="0" anchor="ctr"/>
          <a:lstStyle/>
          <a:p>
            <a:pPr indent="0" marL="0">
              <a:buNone/>
            </a:pPr>
            <a:r>
              <a:rPr lang="en-US" sz="1200" i="1" dirty="0">
                <a:solidFill>
                  <a:srgbClr val="7A8C80"/>
                </a:solidFill>
                <a:latin typeface="Arial" pitchFamily="34" charset="0"/>
                <a:ea typeface="Arial" pitchFamily="34" charset="-122"/>
                <a:cs typeface="Arial" pitchFamily="34" charset="-120"/>
              </a:rPr>
              <a:t>An offline capture is a record, not a final admission decision — and the system says so.</a:t>
            </a:r>
            <a:endParaRPr lang="en-US" sz="1200" dirty="0"/>
          </a:p>
        </p:txBody>
      </p:sp>
      <p:sp>
        <p:nvSpPr>
          <p:cNvPr id="26" name="Text 24"/>
          <p:cNvSpPr txBox="1"/>
          <p:nvPr/>
        </p:nvSpPr>
        <p:spPr>
          <a:xfrm>
            <a:off x="594360" y="6291072"/>
            <a:ext cx="3657600" cy="256032"/>
          </a:xfrm>
          <a:prstGeom prst="rect">
            <a:avLst/>
          </a:prstGeom>
          <a:noFill/>
          <a:ln/>
        </p:spPr>
        <p:txBody>
          <a:bodyPr wrap="square" lIns="0" tIns="0" rIns="0" bIns="0" rtlCol="0" anchor="ctr"/>
          <a:lstStyle/>
          <a:p>
            <a:pPr indent="0" marL="0">
              <a:buNone/>
            </a:pPr>
            <a:r>
              <a:rPr lang="en-US" sz="950" dirty="0">
                <a:solidFill>
                  <a:srgbClr val="7A8C80"/>
                </a:solidFill>
                <a:latin typeface="Arial" pitchFamily="34" charset="0"/>
                <a:ea typeface="Arial" pitchFamily="34" charset="-122"/>
                <a:cs typeface="Arial" pitchFamily="34" charset="-120"/>
              </a:rPr>
              <a:t>kompond.com</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94360" y="347472"/>
            <a:ext cx="292608" cy="292608"/>
          </a:xfrm>
          <a:prstGeom prst="roundRect">
            <a:avLst>
              <a:gd name="adj" fmla="val 21875"/>
            </a:avLst>
          </a:prstGeom>
          <a:solidFill>
            <a:srgbClr val="CFA63F"/>
          </a:solidFill>
          <a:ln w="12700">
            <a:solidFill>
              <a:srgbClr val="CFA63F"/>
            </a:solidFill>
            <a:prstDash val="solid"/>
          </a:ln>
        </p:spPr>
      </p:sp>
      <p:sp>
        <p:nvSpPr>
          <p:cNvPr id="3" name="Text 1"/>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t>
            </a:r>
            <a:endParaRPr lang="en-US" sz="1400" dirty="0"/>
          </a:p>
        </p:txBody>
      </p:sp>
      <p:sp>
        <p:nvSpPr>
          <p:cNvPr id="4" name="Text 2"/>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10432F"/>
                </a:solidFill>
                <a:latin typeface="Arial" pitchFamily="34" charset="0"/>
                <a:ea typeface="Arial" pitchFamily="34" charset="-122"/>
                <a:cs typeface="Arial" pitchFamily="34" charset="-120"/>
              </a:rPr>
              <a:t>Kompound</a:t>
            </a:r>
            <a:endParaRPr lang="en-US" sz="1200" dirty="0"/>
          </a:p>
        </p:txBody>
      </p:sp>
      <p:sp>
        <p:nvSpPr>
          <p:cNvPr id="5" name="Text 3"/>
          <p:cNvSpPr txBox="1"/>
          <p:nvPr/>
        </p:nvSpPr>
        <p:spPr>
          <a:xfrm>
            <a:off x="594360" y="932688"/>
            <a:ext cx="914400" cy="274320"/>
          </a:xfrm>
          <a:prstGeom prst="rect">
            <a:avLst/>
          </a:prstGeom>
          <a:noFill/>
          <a:ln/>
        </p:spPr>
        <p:txBody>
          <a:bodyPr wrap="square" lIns="0" tIns="0" rIns="0" bIns="0" rtlCol="0" anchor="ctr"/>
          <a:lstStyle/>
          <a:p>
            <a:pPr indent="0" marL="0">
              <a:buNone/>
            </a:pPr>
            <a:r>
              <a:rPr lang="en-US" sz="1100" b="1" dirty="0">
                <a:solidFill>
                  <a:srgbClr val="17805A"/>
                </a:solidFill>
                <a:latin typeface="Arial" pitchFamily="34" charset="0"/>
                <a:ea typeface="Arial" pitchFamily="34" charset="-122"/>
                <a:cs typeface="Arial" pitchFamily="34" charset="-120"/>
              </a:rPr>
              <a:t>05 /</a:t>
            </a:r>
            <a:endParaRPr lang="en-US" sz="1100" dirty="0"/>
          </a:p>
        </p:txBody>
      </p:sp>
      <p:sp>
        <p:nvSpPr>
          <p:cNvPr id="6" name="Text 4"/>
          <p:cNvSpPr txBox="1"/>
          <p:nvPr/>
        </p:nvSpPr>
        <p:spPr>
          <a:xfrm>
            <a:off x="594360" y="1225296"/>
            <a:ext cx="11002975" cy="640080"/>
          </a:xfrm>
          <a:prstGeom prst="rect">
            <a:avLst/>
          </a:prstGeom>
          <a:noFill/>
          <a:ln/>
        </p:spPr>
        <p:txBody>
          <a:bodyPr wrap="square" lIns="0" tIns="0" rIns="0" bIns="0" rtlCol="0" anchor="ctr"/>
          <a:lstStyle/>
          <a:p>
            <a:pPr indent="0" marL="0">
              <a:buNone/>
            </a:pPr>
            <a:r>
              <a:rPr lang="en-US" sz="3600" b="1" dirty="0">
                <a:solidFill>
                  <a:srgbClr val="10432F"/>
                </a:solidFill>
                <a:latin typeface="Arial" pitchFamily="34" charset="0"/>
                <a:ea typeface="Arial" pitchFamily="34" charset="-122"/>
                <a:cs typeface="Arial" pitchFamily="34" charset="-120"/>
              </a:rPr>
              <a:t>Dues that reconcile themselves.</a:t>
            </a:r>
            <a:endParaRPr lang="en-US" sz="3600" dirty="0"/>
          </a:p>
        </p:txBody>
      </p:sp>
      <p:sp>
        <p:nvSpPr>
          <p:cNvPr id="7" name="Shape 5"/>
          <p:cNvSpPr/>
          <p:nvPr/>
        </p:nvSpPr>
        <p:spPr>
          <a:xfrm>
            <a:off x="594360" y="2029968"/>
            <a:ext cx="3484778" cy="2286000"/>
          </a:xfrm>
          <a:prstGeom prst="roundRect">
            <a:avLst>
              <a:gd name="adj" fmla="val 2000"/>
            </a:avLst>
          </a:prstGeom>
          <a:solidFill>
            <a:srgbClr val="F2F5EC"/>
          </a:solidFill>
          <a:ln w="9525">
            <a:solidFill>
              <a:srgbClr val="DCE5DA"/>
            </a:solidFill>
            <a:prstDash val="solid"/>
          </a:ln>
        </p:spPr>
      </p:sp>
      <p:sp>
        <p:nvSpPr>
          <p:cNvPr id="8" name="Text 6"/>
          <p:cNvSpPr txBox="1"/>
          <p:nvPr/>
        </p:nvSpPr>
        <p:spPr>
          <a:xfrm>
            <a:off x="850392" y="226771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Issued once, correctly</a:t>
            </a:r>
            <a:endParaRPr lang="en-US" sz="1500" dirty="0"/>
          </a:p>
        </p:txBody>
      </p:sp>
      <p:sp>
        <p:nvSpPr>
          <p:cNvPr id="9" name="Text 7"/>
          <p:cNvSpPr txBox="1"/>
          <p:nvPr/>
        </p:nvSpPr>
        <p:spPr>
          <a:xfrm>
            <a:off x="850392" y="2651760"/>
            <a:ext cx="2972714" cy="148132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A charge rule is defined once and applied to a target audience. Each billing run produces a frozen preview — which homes, which exemptions, what total — that a second officer approves before anything is posted.</a:t>
            </a:r>
            <a:endParaRPr lang="en-US" sz="1150" dirty="0"/>
          </a:p>
        </p:txBody>
      </p:sp>
      <p:sp>
        <p:nvSpPr>
          <p:cNvPr id="10" name="Shape 8"/>
          <p:cNvSpPr/>
          <p:nvPr/>
        </p:nvSpPr>
        <p:spPr>
          <a:xfrm>
            <a:off x="4353458" y="2029968"/>
            <a:ext cx="3484778" cy="2286000"/>
          </a:xfrm>
          <a:prstGeom prst="roundRect">
            <a:avLst>
              <a:gd name="adj" fmla="val 2000"/>
            </a:avLst>
          </a:prstGeom>
          <a:solidFill>
            <a:srgbClr val="F2F5EC"/>
          </a:solidFill>
          <a:ln w="9525">
            <a:solidFill>
              <a:srgbClr val="DCE5DA"/>
            </a:solidFill>
            <a:prstDash val="solid"/>
          </a:ln>
        </p:spPr>
      </p:sp>
      <p:sp>
        <p:nvSpPr>
          <p:cNvPr id="11" name="Text 9"/>
          <p:cNvSpPr txBox="1"/>
          <p:nvPr/>
        </p:nvSpPr>
        <p:spPr>
          <a:xfrm>
            <a:off x="4609490" y="226771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Paid from a phone</a:t>
            </a:r>
            <a:endParaRPr lang="en-US" sz="1500" dirty="0"/>
          </a:p>
        </p:txBody>
      </p:sp>
      <p:sp>
        <p:nvSpPr>
          <p:cNvPr id="12" name="Text 10"/>
          <p:cNvSpPr txBox="1"/>
          <p:nvPr/>
        </p:nvSpPr>
        <p:spPr>
          <a:xfrm>
            <a:off x="4609490" y="2651760"/>
            <a:ext cx="2972714" cy="148132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Residents pay by card or transfer and see the updated balance and receipt. Cash and bank transfers are still recorded, with evidence and a reference.</a:t>
            </a:r>
            <a:endParaRPr lang="en-US" sz="1150" dirty="0"/>
          </a:p>
        </p:txBody>
      </p:sp>
      <p:sp>
        <p:nvSpPr>
          <p:cNvPr id="13" name="Shape 11"/>
          <p:cNvSpPr/>
          <p:nvPr/>
        </p:nvSpPr>
        <p:spPr>
          <a:xfrm>
            <a:off x="8112557" y="2029968"/>
            <a:ext cx="3484778" cy="2286000"/>
          </a:xfrm>
          <a:prstGeom prst="roundRect">
            <a:avLst>
              <a:gd name="adj" fmla="val 2000"/>
            </a:avLst>
          </a:prstGeom>
          <a:solidFill>
            <a:srgbClr val="F2F5EC"/>
          </a:solidFill>
          <a:ln w="9525">
            <a:solidFill>
              <a:srgbClr val="DCE5DA"/>
            </a:solidFill>
            <a:prstDash val="solid"/>
          </a:ln>
        </p:spPr>
      </p:sp>
      <p:sp>
        <p:nvSpPr>
          <p:cNvPr id="14" name="Text 12"/>
          <p:cNvSpPr txBox="1"/>
          <p:nvPr/>
        </p:nvSpPr>
        <p:spPr>
          <a:xfrm>
            <a:off x="8368589" y="226771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Corrected, never rewritten</a:t>
            </a:r>
            <a:endParaRPr lang="en-US" sz="1500" dirty="0"/>
          </a:p>
        </p:txBody>
      </p:sp>
      <p:sp>
        <p:nvSpPr>
          <p:cNvPr id="15" name="Text 13"/>
          <p:cNvSpPr txBox="1"/>
          <p:nvPr/>
        </p:nvSpPr>
        <p:spPr>
          <a:xfrm>
            <a:off x="8368589" y="2651760"/>
            <a:ext cx="2972714" cy="1481328"/>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Posted invoices are immutable. A correction is a credit note, not an edit — so last month’s receipt still says what it said last month.</a:t>
            </a:r>
            <a:endParaRPr lang="en-US" sz="1150" dirty="0"/>
          </a:p>
        </p:txBody>
      </p:sp>
      <p:sp>
        <p:nvSpPr>
          <p:cNvPr id="16" name="Shape 14"/>
          <p:cNvSpPr/>
          <p:nvPr/>
        </p:nvSpPr>
        <p:spPr>
          <a:xfrm>
            <a:off x="594360" y="4590288"/>
            <a:ext cx="11002975" cy="914400"/>
          </a:xfrm>
          <a:prstGeom prst="roundRect">
            <a:avLst>
              <a:gd name="adj" fmla="val 5000"/>
            </a:avLst>
          </a:prstGeom>
          <a:solidFill>
            <a:srgbClr val="F2F5EC"/>
          </a:solidFill>
          <a:ln w="9525">
            <a:solidFill>
              <a:srgbClr val="DCE5DA"/>
            </a:solidFill>
            <a:prstDash val="solid"/>
          </a:ln>
        </p:spPr>
      </p:sp>
      <p:sp>
        <p:nvSpPr>
          <p:cNvPr id="17" name="Text 15"/>
          <p:cNvSpPr txBox="1"/>
          <p:nvPr/>
        </p:nvSpPr>
        <p:spPr>
          <a:xfrm>
            <a:off x="914400" y="4773168"/>
            <a:ext cx="10362895" cy="548640"/>
          </a:xfrm>
          <a:prstGeom prst="rect">
            <a:avLst/>
          </a:prstGeom>
          <a:noFill/>
          <a:ln/>
        </p:spPr>
        <p:txBody>
          <a:bodyPr wrap="square" lIns="0" tIns="0" rIns="0" bIns="0" rtlCol="0" anchor="ctr"/>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Mismatches are surfaced, not swallowed.  </a:t>
            </a:r>
            <a:pPr indent="0" marL="0">
              <a:lnSpc>
                <a:spcPct val="114000"/>
              </a:lnSpc>
              <a:buNone/>
            </a:pPr>
            <a:r>
              <a:rPr lang="en-US" sz="1250" dirty="0">
                <a:solidFill>
                  <a:srgbClr val="4D6055"/>
                </a:solidFill>
                <a:latin typeface="Arial" pitchFamily="34" charset="0"/>
                <a:ea typeface="Arial" pitchFamily="34" charset="-122"/>
                <a:cs typeface="Arial" pitchFamily="34" charset="-120"/>
              </a:rPr>
              <a:t>Provider settlements are matched by reference, amount and time. Anything that does not reconcile enters an exception queue with a reason.</a:t>
            </a:r>
            <a:endParaRPr lang="en-US" sz="1250" dirty="0"/>
          </a:p>
        </p:txBody>
      </p:sp>
      <p:sp>
        <p:nvSpPr>
          <p:cNvPr id="18" name="Text 16"/>
          <p:cNvSpPr txBox="1"/>
          <p:nvPr/>
        </p:nvSpPr>
        <p:spPr>
          <a:xfrm>
            <a:off x="594360" y="6291072"/>
            <a:ext cx="3657600" cy="256032"/>
          </a:xfrm>
          <a:prstGeom prst="rect">
            <a:avLst/>
          </a:prstGeom>
          <a:noFill/>
          <a:ln/>
        </p:spPr>
        <p:txBody>
          <a:bodyPr wrap="square" lIns="0" tIns="0" rIns="0" bIns="0" rtlCol="0" anchor="ctr"/>
          <a:lstStyle/>
          <a:p>
            <a:pPr indent="0" marL="0">
              <a:buNone/>
            </a:pPr>
            <a:r>
              <a:rPr lang="en-US" sz="950" dirty="0">
                <a:solidFill>
                  <a:srgbClr val="7A8C80"/>
                </a:solidFill>
                <a:latin typeface="Arial" pitchFamily="34" charset="0"/>
                <a:ea typeface="Arial" pitchFamily="34" charset="-122"/>
                <a:cs typeface="Arial" pitchFamily="34" charset="-120"/>
              </a:rPr>
              <a:t>kompond.com</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D2E"/>
        </a:solidFill>
      </p:bgPr>
    </p:bg>
    <p:spTree>
      <p:nvGrpSpPr>
        <p:cNvPr id="1" name=""/>
        <p:cNvGrpSpPr/>
        <p:nvPr/>
      </p:nvGrpSpPr>
      <p:grpSpPr>
        <a:xfrm>
          <a:off x="0" y="0"/>
          <a:ext cx="0" cy="0"/>
          <a:chOff x="0" y="0"/>
          <a:chExt cx="0" cy="0"/>
        </a:xfrm>
      </p:grpSpPr>
      <p:sp>
        <p:nvSpPr>
          <p:cNvPr id="2" name="Shape 0"/>
          <p:cNvSpPr/>
          <p:nvPr/>
        </p:nvSpPr>
        <p:spPr>
          <a:xfrm>
            <a:off x="594360" y="347472"/>
            <a:ext cx="292608" cy="292608"/>
          </a:xfrm>
          <a:prstGeom prst="roundRect">
            <a:avLst>
              <a:gd name="adj" fmla="val 21875"/>
            </a:avLst>
          </a:prstGeom>
          <a:solidFill>
            <a:srgbClr val="F0BC50"/>
          </a:solidFill>
          <a:ln w="12700">
            <a:solidFill>
              <a:srgbClr val="F0BC50"/>
            </a:solidFill>
            <a:prstDash val="solid"/>
          </a:ln>
        </p:spPr>
      </p:sp>
      <p:sp>
        <p:nvSpPr>
          <p:cNvPr id="3" name="Text 1"/>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103D2E"/>
                </a:solidFill>
                <a:latin typeface="Arial" pitchFamily="34" charset="0"/>
                <a:ea typeface="Arial" pitchFamily="34" charset="-122"/>
                <a:cs typeface="Arial" pitchFamily="34" charset="-120"/>
              </a:rPr>
              <a:t>K</a:t>
            </a:r>
            <a:endParaRPr lang="en-US" sz="1400" dirty="0"/>
          </a:p>
        </p:txBody>
      </p:sp>
      <p:sp>
        <p:nvSpPr>
          <p:cNvPr id="4" name="Text 2"/>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FFFFFF"/>
                </a:solidFill>
                <a:latin typeface="Arial" pitchFamily="34" charset="0"/>
                <a:ea typeface="Arial" pitchFamily="34" charset="-122"/>
                <a:cs typeface="Arial" pitchFamily="34" charset="-120"/>
              </a:rPr>
              <a:t>Kompound</a:t>
            </a:r>
            <a:endParaRPr lang="en-US" sz="1200" dirty="0"/>
          </a:p>
        </p:txBody>
      </p:sp>
      <p:sp>
        <p:nvSpPr>
          <p:cNvPr id="5" name="Text 3"/>
          <p:cNvSpPr txBox="1"/>
          <p:nvPr/>
        </p:nvSpPr>
        <p:spPr>
          <a:xfrm>
            <a:off x="594360" y="932688"/>
            <a:ext cx="914400" cy="274320"/>
          </a:xfrm>
          <a:prstGeom prst="rect">
            <a:avLst/>
          </a:prstGeom>
          <a:noFill/>
          <a:ln/>
        </p:spPr>
        <p:txBody>
          <a:bodyPr wrap="square" lIns="0" tIns="0" rIns="0" bIns="0" rtlCol="0" anchor="ctr"/>
          <a:lstStyle/>
          <a:p>
            <a:pPr indent="0" marL="0">
              <a:buNone/>
            </a:pPr>
            <a:r>
              <a:rPr lang="en-US" sz="1100" b="1" dirty="0">
                <a:solidFill>
                  <a:srgbClr val="F0BC50"/>
                </a:solidFill>
                <a:latin typeface="Arial" pitchFamily="34" charset="0"/>
                <a:ea typeface="Arial" pitchFamily="34" charset="-122"/>
                <a:cs typeface="Arial" pitchFamily="34" charset="-120"/>
              </a:rPr>
              <a:t>06 /</a:t>
            </a:r>
            <a:endParaRPr lang="en-US" sz="1100" dirty="0"/>
          </a:p>
        </p:txBody>
      </p:sp>
      <p:sp>
        <p:nvSpPr>
          <p:cNvPr id="6" name="Text 4"/>
          <p:cNvSpPr txBox="1"/>
          <p:nvPr/>
        </p:nvSpPr>
        <p:spPr>
          <a:xfrm>
            <a:off x="594360" y="1225296"/>
            <a:ext cx="11002975" cy="64008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We never hold your money.</a:t>
            </a:r>
            <a:endParaRPr lang="en-US" sz="3600" dirty="0"/>
          </a:p>
        </p:txBody>
      </p:sp>
      <p:sp>
        <p:nvSpPr>
          <p:cNvPr id="7" name="Text 5"/>
          <p:cNvSpPr txBox="1"/>
          <p:nvPr/>
        </p:nvSpPr>
        <p:spPr>
          <a:xfrm>
            <a:off x="594360" y="1901952"/>
            <a:ext cx="8802380" cy="457200"/>
          </a:xfrm>
          <a:prstGeom prst="rect">
            <a:avLst/>
          </a:prstGeom>
          <a:noFill/>
          <a:ln/>
        </p:spPr>
        <p:txBody>
          <a:bodyPr wrap="square" lIns="0" tIns="0" rIns="0" bIns="0" rtlCol="0" anchor="ctr"/>
          <a:lstStyle/>
          <a:p>
            <a:pPr indent="0" marL="0">
              <a:lnSpc>
                <a:spcPct val="115000"/>
              </a:lnSpc>
              <a:buNone/>
            </a:pPr>
            <a:r>
              <a:rPr lang="en-US" sz="1400" dirty="0">
                <a:solidFill>
                  <a:srgbClr val="CFE2D4"/>
                </a:solidFill>
                <a:latin typeface="Arial" pitchFamily="34" charset="0"/>
                <a:ea typeface="Arial" pitchFamily="34" charset="-122"/>
                <a:cs typeface="Arial" pitchFamily="34" charset="-120"/>
              </a:rPr>
              <a:t>Your estate registers the bank account it wants dues paid into. The payment provider splits each transaction at the moment it is authorised.</a:t>
            </a:r>
            <a:endParaRPr lang="en-US" sz="1400" dirty="0"/>
          </a:p>
        </p:txBody>
      </p:sp>
      <p:sp>
        <p:nvSpPr>
          <p:cNvPr id="8" name="Shape 6"/>
          <p:cNvSpPr/>
          <p:nvPr/>
        </p:nvSpPr>
        <p:spPr>
          <a:xfrm>
            <a:off x="594360" y="2697480"/>
            <a:ext cx="3228746" cy="1691640"/>
          </a:xfrm>
          <a:prstGeom prst="roundRect">
            <a:avLst>
              <a:gd name="adj" fmla="val 2703"/>
            </a:avLst>
          </a:prstGeom>
          <a:solidFill>
            <a:srgbClr val="16523C"/>
          </a:solidFill>
          <a:ln w="9525">
            <a:solidFill>
              <a:srgbClr val="2A6B51"/>
            </a:solidFill>
            <a:prstDash val="solid"/>
          </a:ln>
        </p:spPr>
      </p:sp>
      <p:sp>
        <p:nvSpPr>
          <p:cNvPr id="9" name="Text 7"/>
          <p:cNvSpPr txBox="1"/>
          <p:nvPr/>
        </p:nvSpPr>
        <p:spPr>
          <a:xfrm>
            <a:off x="868680" y="2907792"/>
            <a:ext cx="2680106" cy="237744"/>
          </a:xfrm>
          <a:prstGeom prst="rect">
            <a:avLst/>
          </a:prstGeom>
          <a:noFill/>
          <a:ln/>
        </p:spPr>
        <p:txBody>
          <a:bodyPr wrap="square" lIns="0" tIns="0" rIns="0" bIns="0" rtlCol="0" anchor="ctr"/>
          <a:lstStyle/>
          <a:p>
            <a:pPr indent="0" marL="0">
              <a:buNone/>
            </a:pPr>
            <a:r>
              <a:rPr lang="en-US" sz="1000" b="1" dirty="0">
                <a:solidFill>
                  <a:srgbClr val="F0BC50"/>
                </a:solidFill>
                <a:latin typeface="Arial" pitchFamily="34" charset="0"/>
                <a:ea typeface="Arial" pitchFamily="34" charset="-122"/>
                <a:cs typeface="Arial" pitchFamily="34" charset="-120"/>
              </a:rPr>
              <a:t>01</a:t>
            </a:r>
            <a:endParaRPr lang="en-US" sz="1000" dirty="0"/>
          </a:p>
        </p:txBody>
      </p:sp>
      <p:sp>
        <p:nvSpPr>
          <p:cNvPr id="10" name="Text 8"/>
          <p:cNvSpPr txBox="1"/>
          <p:nvPr/>
        </p:nvSpPr>
        <p:spPr>
          <a:xfrm>
            <a:off x="868680" y="3182112"/>
            <a:ext cx="2680106" cy="310896"/>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The resident pays</a:t>
            </a:r>
            <a:endParaRPr lang="en-US" sz="1500" dirty="0"/>
          </a:p>
        </p:txBody>
      </p:sp>
      <p:sp>
        <p:nvSpPr>
          <p:cNvPr id="11" name="Text 9"/>
          <p:cNvSpPr txBox="1"/>
          <p:nvPr/>
        </p:nvSpPr>
        <p:spPr>
          <a:xfrm>
            <a:off x="868680" y="3529584"/>
            <a:ext cx="2680106" cy="731520"/>
          </a:xfrm>
          <a:prstGeom prst="rect">
            <a:avLst/>
          </a:prstGeom>
          <a:noFill/>
          <a:ln/>
        </p:spPr>
        <p:txBody>
          <a:bodyPr wrap="square" lIns="0" tIns="0" rIns="0" bIns="0" rtlCol="0" anchor="ctr"/>
          <a:lstStyle/>
          <a:p>
            <a:pPr indent="0" marL="0">
              <a:lnSpc>
                <a:spcPct val="114000"/>
              </a:lnSpc>
              <a:buNone/>
            </a:pPr>
            <a:r>
              <a:rPr lang="en-US" sz="1150" dirty="0">
                <a:solidFill>
                  <a:srgbClr val="CFE2D4"/>
                </a:solidFill>
                <a:latin typeface="Arial" pitchFamily="34" charset="0"/>
                <a:ea typeface="Arial" pitchFamily="34" charset="-122"/>
                <a:cs typeface="Arial" pitchFamily="34" charset="-120"/>
              </a:rPr>
              <a:t>Card or transfer, from the app, against a specific invoice.</a:t>
            </a:r>
            <a:endParaRPr lang="en-US" sz="1150" dirty="0"/>
          </a:p>
        </p:txBody>
      </p:sp>
      <p:sp>
        <p:nvSpPr>
          <p:cNvPr id="12" name="Text 10"/>
          <p:cNvSpPr txBox="1"/>
          <p:nvPr/>
        </p:nvSpPr>
        <p:spPr>
          <a:xfrm>
            <a:off x="3877970" y="3310128"/>
            <a:ext cx="548640" cy="457200"/>
          </a:xfrm>
          <a:prstGeom prst="rect">
            <a:avLst/>
          </a:prstGeom>
          <a:noFill/>
          <a:ln/>
        </p:spPr>
        <p:txBody>
          <a:bodyPr wrap="square" lIns="0" tIns="0" rIns="0" bIns="0" rtlCol="0" anchor="ctr"/>
          <a:lstStyle/>
          <a:p>
            <a:pPr algn="ctr" indent="0" marL="0">
              <a:buNone/>
            </a:pPr>
            <a:r>
              <a:rPr lang="en-US" sz="2200" b="1" dirty="0">
                <a:solidFill>
                  <a:srgbClr val="F0BC50"/>
                </a:solidFill>
                <a:latin typeface="Arial" pitchFamily="34" charset="0"/>
                <a:ea typeface="Arial" pitchFamily="34" charset="-122"/>
                <a:cs typeface="Arial" pitchFamily="34" charset="-120"/>
              </a:rPr>
              <a:t>→</a:t>
            </a:r>
            <a:endParaRPr lang="en-US" sz="2200" dirty="0"/>
          </a:p>
        </p:txBody>
      </p:sp>
      <p:sp>
        <p:nvSpPr>
          <p:cNvPr id="13" name="Shape 11"/>
          <p:cNvSpPr/>
          <p:nvPr/>
        </p:nvSpPr>
        <p:spPr>
          <a:xfrm>
            <a:off x="4481474" y="2697480"/>
            <a:ext cx="3228746" cy="1691640"/>
          </a:xfrm>
          <a:prstGeom prst="roundRect">
            <a:avLst>
              <a:gd name="adj" fmla="val 2703"/>
            </a:avLst>
          </a:prstGeom>
          <a:solidFill>
            <a:srgbClr val="16523C"/>
          </a:solidFill>
          <a:ln w="9525">
            <a:solidFill>
              <a:srgbClr val="2A6B51"/>
            </a:solidFill>
            <a:prstDash val="solid"/>
          </a:ln>
        </p:spPr>
      </p:sp>
      <p:sp>
        <p:nvSpPr>
          <p:cNvPr id="14" name="Text 12"/>
          <p:cNvSpPr txBox="1"/>
          <p:nvPr/>
        </p:nvSpPr>
        <p:spPr>
          <a:xfrm>
            <a:off x="4755794" y="2907792"/>
            <a:ext cx="2680106" cy="237744"/>
          </a:xfrm>
          <a:prstGeom prst="rect">
            <a:avLst/>
          </a:prstGeom>
          <a:noFill/>
          <a:ln/>
        </p:spPr>
        <p:txBody>
          <a:bodyPr wrap="square" lIns="0" tIns="0" rIns="0" bIns="0" rtlCol="0" anchor="ctr"/>
          <a:lstStyle/>
          <a:p>
            <a:pPr indent="0" marL="0">
              <a:buNone/>
            </a:pPr>
            <a:r>
              <a:rPr lang="en-US" sz="1000" b="1" dirty="0">
                <a:solidFill>
                  <a:srgbClr val="F0BC50"/>
                </a:solidFill>
                <a:latin typeface="Arial" pitchFamily="34" charset="0"/>
                <a:ea typeface="Arial" pitchFamily="34" charset="-122"/>
                <a:cs typeface="Arial" pitchFamily="34" charset="-120"/>
              </a:rPr>
              <a:t>02</a:t>
            </a:r>
            <a:endParaRPr lang="en-US" sz="1000" dirty="0"/>
          </a:p>
        </p:txBody>
      </p:sp>
      <p:sp>
        <p:nvSpPr>
          <p:cNvPr id="15" name="Text 13"/>
          <p:cNvSpPr txBox="1"/>
          <p:nvPr/>
        </p:nvSpPr>
        <p:spPr>
          <a:xfrm>
            <a:off x="4755794" y="3182112"/>
            <a:ext cx="2680106" cy="310896"/>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The provider splits</a:t>
            </a:r>
            <a:endParaRPr lang="en-US" sz="1500" dirty="0"/>
          </a:p>
        </p:txBody>
      </p:sp>
      <p:sp>
        <p:nvSpPr>
          <p:cNvPr id="16" name="Text 14"/>
          <p:cNvSpPr txBox="1"/>
          <p:nvPr/>
        </p:nvSpPr>
        <p:spPr>
          <a:xfrm>
            <a:off x="4755794" y="3529584"/>
            <a:ext cx="2680106" cy="731520"/>
          </a:xfrm>
          <a:prstGeom prst="rect">
            <a:avLst/>
          </a:prstGeom>
          <a:noFill/>
          <a:ln/>
        </p:spPr>
        <p:txBody>
          <a:bodyPr wrap="square" lIns="0" tIns="0" rIns="0" bIns="0" rtlCol="0" anchor="ctr"/>
          <a:lstStyle/>
          <a:p>
            <a:pPr indent="0" marL="0">
              <a:lnSpc>
                <a:spcPct val="114000"/>
              </a:lnSpc>
              <a:buNone/>
            </a:pPr>
            <a:r>
              <a:rPr lang="en-US" sz="1150" dirty="0">
                <a:solidFill>
                  <a:srgbClr val="CFE2D4"/>
                </a:solidFill>
                <a:latin typeface="Arial" pitchFamily="34" charset="0"/>
                <a:ea typeface="Arial" pitchFamily="34" charset="-122"/>
                <a:cs typeface="Arial" pitchFamily="34" charset="-120"/>
              </a:rPr>
              <a:t>At the moment the payment is authorised — not on a later schedule.</a:t>
            </a:r>
            <a:endParaRPr lang="en-US" sz="1150" dirty="0"/>
          </a:p>
        </p:txBody>
      </p:sp>
      <p:sp>
        <p:nvSpPr>
          <p:cNvPr id="17" name="Text 15"/>
          <p:cNvSpPr txBox="1"/>
          <p:nvPr/>
        </p:nvSpPr>
        <p:spPr>
          <a:xfrm>
            <a:off x="7765085" y="3310128"/>
            <a:ext cx="548640" cy="457200"/>
          </a:xfrm>
          <a:prstGeom prst="rect">
            <a:avLst/>
          </a:prstGeom>
          <a:noFill/>
          <a:ln/>
        </p:spPr>
        <p:txBody>
          <a:bodyPr wrap="square" lIns="0" tIns="0" rIns="0" bIns="0" rtlCol="0" anchor="ctr"/>
          <a:lstStyle/>
          <a:p>
            <a:pPr algn="ctr" indent="0" marL="0">
              <a:buNone/>
            </a:pPr>
            <a:r>
              <a:rPr lang="en-US" sz="2200" b="1" dirty="0">
                <a:solidFill>
                  <a:srgbClr val="F0BC50"/>
                </a:solidFill>
                <a:latin typeface="Arial" pitchFamily="34" charset="0"/>
                <a:ea typeface="Arial" pitchFamily="34" charset="-122"/>
                <a:cs typeface="Arial" pitchFamily="34" charset="-120"/>
              </a:rPr>
              <a:t>→</a:t>
            </a:r>
            <a:endParaRPr lang="en-US" sz="2200" dirty="0"/>
          </a:p>
        </p:txBody>
      </p:sp>
      <p:sp>
        <p:nvSpPr>
          <p:cNvPr id="18" name="Shape 16"/>
          <p:cNvSpPr/>
          <p:nvPr/>
        </p:nvSpPr>
        <p:spPr>
          <a:xfrm>
            <a:off x="8368589" y="2697480"/>
            <a:ext cx="3228746" cy="1691640"/>
          </a:xfrm>
          <a:prstGeom prst="roundRect">
            <a:avLst>
              <a:gd name="adj" fmla="val 2703"/>
            </a:avLst>
          </a:prstGeom>
          <a:solidFill>
            <a:srgbClr val="16523C"/>
          </a:solidFill>
          <a:ln w="9525">
            <a:solidFill>
              <a:srgbClr val="2A6B51"/>
            </a:solidFill>
            <a:prstDash val="solid"/>
          </a:ln>
        </p:spPr>
      </p:sp>
      <p:sp>
        <p:nvSpPr>
          <p:cNvPr id="19" name="Text 17"/>
          <p:cNvSpPr txBox="1"/>
          <p:nvPr/>
        </p:nvSpPr>
        <p:spPr>
          <a:xfrm>
            <a:off x="8642909" y="2907792"/>
            <a:ext cx="2680106" cy="237744"/>
          </a:xfrm>
          <a:prstGeom prst="rect">
            <a:avLst/>
          </a:prstGeom>
          <a:noFill/>
          <a:ln/>
        </p:spPr>
        <p:txBody>
          <a:bodyPr wrap="square" lIns="0" tIns="0" rIns="0" bIns="0" rtlCol="0" anchor="ctr"/>
          <a:lstStyle/>
          <a:p>
            <a:pPr indent="0" marL="0">
              <a:buNone/>
            </a:pPr>
            <a:r>
              <a:rPr lang="en-US" sz="1000" b="1" dirty="0">
                <a:solidFill>
                  <a:srgbClr val="F0BC50"/>
                </a:solidFill>
                <a:latin typeface="Arial" pitchFamily="34" charset="0"/>
                <a:ea typeface="Arial" pitchFamily="34" charset="-122"/>
                <a:cs typeface="Arial" pitchFamily="34" charset="-120"/>
              </a:rPr>
              <a:t>03</a:t>
            </a:r>
            <a:endParaRPr lang="en-US" sz="1000" dirty="0"/>
          </a:p>
        </p:txBody>
      </p:sp>
      <p:sp>
        <p:nvSpPr>
          <p:cNvPr id="20" name="Text 18"/>
          <p:cNvSpPr txBox="1"/>
          <p:nvPr/>
        </p:nvSpPr>
        <p:spPr>
          <a:xfrm>
            <a:off x="8642909" y="3182112"/>
            <a:ext cx="2680106" cy="310896"/>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Your estate is paid</a:t>
            </a:r>
            <a:endParaRPr lang="en-US" sz="1500" dirty="0"/>
          </a:p>
        </p:txBody>
      </p:sp>
      <p:sp>
        <p:nvSpPr>
          <p:cNvPr id="21" name="Text 19"/>
          <p:cNvSpPr txBox="1"/>
          <p:nvPr/>
        </p:nvSpPr>
        <p:spPr>
          <a:xfrm>
            <a:off x="8642909" y="3529584"/>
            <a:ext cx="2680106" cy="731520"/>
          </a:xfrm>
          <a:prstGeom prst="rect">
            <a:avLst/>
          </a:prstGeom>
          <a:noFill/>
          <a:ln/>
        </p:spPr>
        <p:txBody>
          <a:bodyPr wrap="square" lIns="0" tIns="0" rIns="0" bIns="0" rtlCol="0" anchor="ctr"/>
          <a:lstStyle/>
          <a:p>
            <a:pPr indent="0" marL="0">
              <a:lnSpc>
                <a:spcPct val="114000"/>
              </a:lnSpc>
              <a:buNone/>
            </a:pPr>
            <a:r>
              <a:rPr lang="en-US" sz="1150" dirty="0">
                <a:solidFill>
                  <a:srgbClr val="CFE2D4"/>
                </a:solidFill>
                <a:latin typeface="Arial" pitchFamily="34" charset="0"/>
                <a:ea typeface="Arial" pitchFamily="34" charset="-122"/>
                <a:cs typeface="Arial" pitchFamily="34" charset="-120"/>
              </a:rPr>
              <a:t>Your share settles directly into the account your treasurer registered.</a:t>
            </a:r>
            <a:endParaRPr lang="en-US" sz="1150" dirty="0"/>
          </a:p>
        </p:txBody>
      </p:sp>
      <p:sp>
        <p:nvSpPr>
          <p:cNvPr id="22" name="Text 20"/>
          <p:cNvSpPr txBox="1"/>
          <p:nvPr/>
        </p:nvSpPr>
        <p:spPr>
          <a:xfrm>
            <a:off x="594360" y="4754880"/>
            <a:ext cx="11002975" cy="914400"/>
          </a:xfrm>
          <a:prstGeom prst="rect">
            <a:avLst/>
          </a:prstGeom>
          <a:noFill/>
          <a:ln/>
        </p:spPr>
        <p:txBody>
          <a:bodyPr wrap="square" lIns="0" tIns="0" rIns="0" bIns="0" rtlCol="0" anchor="ctr"/>
          <a:lstStyle/>
          <a:p>
            <a:pPr indent="0" marL="0">
              <a:lnSpc>
                <a:spcPct val="120000"/>
              </a:lnSpc>
              <a:buNone/>
            </a:pPr>
            <a:r>
              <a:rPr lang="en-US" sz="1300" b="1" dirty="0">
                <a:solidFill>
                  <a:srgbClr val="FFFFFF"/>
                </a:solidFill>
                <a:latin typeface="Arial" pitchFamily="34" charset="0"/>
                <a:ea typeface="Arial" pitchFamily="34" charset="-122"/>
                <a:cs typeface="Arial" pitchFamily="34" charset="-120"/>
              </a:rPr>
              <a:t>There is no Kompound wallet holding your estate’s funds.  </a:t>
            </a:r>
            <a:pPr indent="0" marL="0">
              <a:lnSpc>
                <a:spcPct val="120000"/>
              </a:lnSpc>
              <a:buNone/>
            </a:pPr>
            <a:r>
              <a:rPr lang="en-US" sz="1300" dirty="0">
                <a:solidFill>
                  <a:srgbClr val="CFE2D4"/>
                </a:solidFill>
                <a:latin typeface="Arial" pitchFamily="34" charset="0"/>
                <a:ea typeface="Arial" pitchFamily="34" charset="-122"/>
                <a:cs typeface="Arial" pitchFamily="34" charset="-120"/>
              </a:rPr>
              <a:t>No payout queue we control, and no float between your residents and your treasury. Your treasurer registers the destination account themselves, and the account name is read back from the bank before it is saved.</a:t>
            </a:r>
            <a:endParaRPr lang="en-US" sz="1300" dirty="0"/>
          </a:p>
        </p:txBody>
      </p:sp>
      <p:sp>
        <p:nvSpPr>
          <p:cNvPr id="23" name="Text 21"/>
          <p:cNvSpPr txBox="1"/>
          <p:nvPr/>
        </p:nvSpPr>
        <p:spPr>
          <a:xfrm>
            <a:off x="594360" y="6291072"/>
            <a:ext cx="3657600" cy="256032"/>
          </a:xfrm>
          <a:prstGeom prst="rect">
            <a:avLst/>
          </a:prstGeom>
          <a:noFill/>
          <a:ln/>
        </p:spPr>
        <p:txBody>
          <a:bodyPr wrap="square" lIns="0" tIns="0" rIns="0" bIns="0" rtlCol="0" anchor="ctr"/>
          <a:lstStyle/>
          <a:p>
            <a:pPr indent="0" marL="0">
              <a:buNone/>
            </a:pPr>
            <a:r>
              <a:rPr lang="en-US" sz="950" dirty="0">
                <a:solidFill>
                  <a:srgbClr val="8FB79F"/>
                </a:solidFill>
                <a:latin typeface="Arial" pitchFamily="34" charset="0"/>
                <a:ea typeface="Arial" pitchFamily="34" charset="-122"/>
                <a:cs typeface="Arial" pitchFamily="34" charset="-120"/>
              </a:rPr>
              <a:t>kompond.com</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94360" y="347472"/>
            <a:ext cx="292608" cy="292608"/>
          </a:xfrm>
          <a:prstGeom prst="roundRect">
            <a:avLst>
              <a:gd name="adj" fmla="val 21875"/>
            </a:avLst>
          </a:prstGeom>
          <a:solidFill>
            <a:srgbClr val="CFA63F"/>
          </a:solidFill>
          <a:ln w="12700">
            <a:solidFill>
              <a:srgbClr val="CFA63F"/>
            </a:solidFill>
            <a:prstDash val="solid"/>
          </a:ln>
        </p:spPr>
      </p:sp>
      <p:sp>
        <p:nvSpPr>
          <p:cNvPr id="3" name="Text 1"/>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t>
            </a:r>
            <a:endParaRPr lang="en-US" sz="1400" dirty="0"/>
          </a:p>
        </p:txBody>
      </p:sp>
      <p:sp>
        <p:nvSpPr>
          <p:cNvPr id="4" name="Text 2"/>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10432F"/>
                </a:solidFill>
                <a:latin typeface="Arial" pitchFamily="34" charset="0"/>
                <a:ea typeface="Arial" pitchFamily="34" charset="-122"/>
                <a:cs typeface="Arial" pitchFamily="34" charset="-120"/>
              </a:rPr>
              <a:t>Kompound</a:t>
            </a:r>
            <a:endParaRPr lang="en-US" sz="1200" dirty="0"/>
          </a:p>
        </p:txBody>
      </p:sp>
      <p:sp>
        <p:nvSpPr>
          <p:cNvPr id="5" name="Text 3"/>
          <p:cNvSpPr txBox="1"/>
          <p:nvPr/>
        </p:nvSpPr>
        <p:spPr>
          <a:xfrm>
            <a:off x="594360" y="932688"/>
            <a:ext cx="914400" cy="274320"/>
          </a:xfrm>
          <a:prstGeom prst="rect">
            <a:avLst/>
          </a:prstGeom>
          <a:noFill/>
          <a:ln/>
        </p:spPr>
        <p:txBody>
          <a:bodyPr wrap="square" lIns="0" tIns="0" rIns="0" bIns="0" rtlCol="0" anchor="ctr"/>
          <a:lstStyle/>
          <a:p>
            <a:pPr indent="0" marL="0">
              <a:buNone/>
            </a:pPr>
            <a:r>
              <a:rPr lang="en-US" sz="1100" b="1" dirty="0">
                <a:solidFill>
                  <a:srgbClr val="17805A"/>
                </a:solidFill>
                <a:latin typeface="Arial" pitchFamily="34" charset="0"/>
                <a:ea typeface="Arial" pitchFamily="34" charset="-122"/>
                <a:cs typeface="Arial" pitchFamily="34" charset="-120"/>
              </a:rPr>
              <a:t>07 /</a:t>
            </a:r>
            <a:endParaRPr lang="en-US" sz="1100" dirty="0"/>
          </a:p>
        </p:txBody>
      </p:sp>
      <p:sp>
        <p:nvSpPr>
          <p:cNvPr id="6" name="Text 4"/>
          <p:cNvSpPr txBox="1"/>
          <p:nvPr/>
        </p:nvSpPr>
        <p:spPr>
          <a:xfrm>
            <a:off x="594360" y="1225296"/>
            <a:ext cx="11002975" cy="640080"/>
          </a:xfrm>
          <a:prstGeom prst="rect">
            <a:avLst/>
          </a:prstGeom>
          <a:noFill/>
          <a:ln/>
        </p:spPr>
        <p:txBody>
          <a:bodyPr wrap="square" lIns="0" tIns="0" rIns="0" bIns="0" rtlCol="0" anchor="ctr"/>
          <a:lstStyle/>
          <a:p>
            <a:pPr indent="0" marL="0">
              <a:buNone/>
            </a:pPr>
            <a:r>
              <a:rPr lang="en-US" sz="3600" b="1" dirty="0">
                <a:solidFill>
                  <a:srgbClr val="10432F"/>
                </a:solidFill>
                <a:latin typeface="Arial" pitchFamily="34" charset="0"/>
                <a:ea typeface="Arial" pitchFamily="34" charset="-122"/>
                <a:cs typeface="Arial" pitchFamily="34" charset="-120"/>
              </a:rPr>
              <a:t>The rest of the estate’s week.</a:t>
            </a:r>
            <a:endParaRPr lang="en-US" sz="3600" dirty="0"/>
          </a:p>
        </p:txBody>
      </p:sp>
      <p:sp>
        <p:nvSpPr>
          <p:cNvPr id="7" name="Shape 5"/>
          <p:cNvSpPr/>
          <p:nvPr/>
        </p:nvSpPr>
        <p:spPr>
          <a:xfrm>
            <a:off x="594360" y="2029968"/>
            <a:ext cx="3484778" cy="1572768"/>
          </a:xfrm>
          <a:prstGeom prst="roundRect">
            <a:avLst>
              <a:gd name="adj" fmla="val 2907"/>
            </a:avLst>
          </a:prstGeom>
          <a:solidFill>
            <a:srgbClr val="F2F5EC"/>
          </a:solidFill>
          <a:ln w="9525">
            <a:solidFill>
              <a:srgbClr val="DCE5DA"/>
            </a:solidFill>
            <a:prstDash val="solid"/>
          </a:ln>
        </p:spPr>
      </p:sp>
      <p:sp>
        <p:nvSpPr>
          <p:cNvPr id="8" name="Text 6"/>
          <p:cNvSpPr txBox="1"/>
          <p:nvPr/>
        </p:nvSpPr>
        <p:spPr>
          <a:xfrm>
            <a:off x="850392" y="226771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Communication</a:t>
            </a:r>
            <a:endParaRPr lang="en-US" sz="1500" dirty="0"/>
          </a:p>
        </p:txBody>
      </p:sp>
      <p:sp>
        <p:nvSpPr>
          <p:cNvPr id="9" name="Text 7"/>
          <p:cNvSpPr txBox="1"/>
          <p:nvPr/>
        </p:nvSpPr>
        <p:spPr>
          <a:xfrm>
            <a:off x="850392" y="2651760"/>
            <a:ext cx="2972714" cy="768096"/>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Announcements targeted by street, block, unit or role — with delivery status per recipient, and acknowledgement where it matters.</a:t>
            </a:r>
            <a:endParaRPr lang="en-US" sz="1150" dirty="0"/>
          </a:p>
        </p:txBody>
      </p:sp>
      <p:sp>
        <p:nvSpPr>
          <p:cNvPr id="10" name="Shape 8"/>
          <p:cNvSpPr/>
          <p:nvPr/>
        </p:nvSpPr>
        <p:spPr>
          <a:xfrm>
            <a:off x="4353458" y="2029968"/>
            <a:ext cx="3484778" cy="1572768"/>
          </a:xfrm>
          <a:prstGeom prst="roundRect">
            <a:avLst>
              <a:gd name="adj" fmla="val 2907"/>
            </a:avLst>
          </a:prstGeom>
          <a:solidFill>
            <a:srgbClr val="F2F5EC"/>
          </a:solidFill>
          <a:ln w="9525">
            <a:solidFill>
              <a:srgbClr val="DCE5DA"/>
            </a:solidFill>
            <a:prstDash val="solid"/>
          </a:ln>
        </p:spPr>
      </p:sp>
      <p:sp>
        <p:nvSpPr>
          <p:cNvPr id="11" name="Text 9"/>
          <p:cNvSpPr txBox="1"/>
          <p:nvPr/>
        </p:nvSpPr>
        <p:spPr>
          <a:xfrm>
            <a:off x="4609490" y="226771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Maintenance</a:t>
            </a:r>
            <a:endParaRPr lang="en-US" sz="1500" dirty="0"/>
          </a:p>
        </p:txBody>
      </p:sp>
      <p:sp>
        <p:nvSpPr>
          <p:cNvPr id="12" name="Text 10"/>
          <p:cNvSpPr txBox="1"/>
          <p:nvPr/>
        </p:nvSpPr>
        <p:spPr>
          <a:xfrm>
            <a:off x="4609490" y="2651760"/>
            <a:ext cx="2972714" cy="768096"/>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Numbered requests with response and resolution targets. Technicians and vendors see only their own assigned work.</a:t>
            </a:r>
            <a:endParaRPr lang="en-US" sz="1150" dirty="0"/>
          </a:p>
        </p:txBody>
      </p:sp>
      <p:sp>
        <p:nvSpPr>
          <p:cNvPr id="13" name="Shape 11"/>
          <p:cNvSpPr/>
          <p:nvPr/>
        </p:nvSpPr>
        <p:spPr>
          <a:xfrm>
            <a:off x="8112557" y="2029968"/>
            <a:ext cx="3484778" cy="1572768"/>
          </a:xfrm>
          <a:prstGeom prst="roundRect">
            <a:avLst>
              <a:gd name="adj" fmla="val 2907"/>
            </a:avLst>
          </a:prstGeom>
          <a:solidFill>
            <a:srgbClr val="F2F5EC"/>
          </a:solidFill>
          <a:ln w="9525">
            <a:solidFill>
              <a:srgbClr val="DCE5DA"/>
            </a:solidFill>
            <a:prstDash val="solid"/>
          </a:ln>
        </p:spPr>
      </p:sp>
      <p:sp>
        <p:nvSpPr>
          <p:cNvPr id="14" name="Text 12"/>
          <p:cNvSpPr txBox="1"/>
          <p:nvPr/>
        </p:nvSpPr>
        <p:spPr>
          <a:xfrm>
            <a:off x="8368589" y="226771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Facilities</a:t>
            </a:r>
            <a:endParaRPr lang="en-US" sz="1500" dirty="0"/>
          </a:p>
        </p:txBody>
      </p:sp>
      <p:sp>
        <p:nvSpPr>
          <p:cNvPr id="15" name="Text 13"/>
          <p:cNvSpPr txBox="1"/>
          <p:nvPr/>
        </p:nvSpPr>
        <p:spPr>
          <a:xfrm>
            <a:off x="8368589" y="2651760"/>
            <a:ext cx="2972714" cy="768096"/>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The hall, the court, the pool — with capacity, notice periods, blackout dates and approval rules. Two people cannot take the same Saturday.</a:t>
            </a:r>
            <a:endParaRPr lang="en-US" sz="1150" dirty="0"/>
          </a:p>
        </p:txBody>
      </p:sp>
      <p:sp>
        <p:nvSpPr>
          <p:cNvPr id="16" name="Shape 14"/>
          <p:cNvSpPr/>
          <p:nvPr/>
        </p:nvSpPr>
        <p:spPr>
          <a:xfrm>
            <a:off x="594360" y="3858768"/>
            <a:ext cx="3484778" cy="1572768"/>
          </a:xfrm>
          <a:prstGeom prst="roundRect">
            <a:avLst>
              <a:gd name="adj" fmla="val 2907"/>
            </a:avLst>
          </a:prstGeom>
          <a:solidFill>
            <a:srgbClr val="F2F5EC"/>
          </a:solidFill>
          <a:ln w="9525">
            <a:solidFill>
              <a:srgbClr val="DCE5DA"/>
            </a:solidFill>
            <a:prstDash val="solid"/>
          </a:ln>
        </p:spPr>
      </p:sp>
      <p:sp>
        <p:nvSpPr>
          <p:cNvPr id="17" name="Text 15"/>
          <p:cNvSpPr txBox="1"/>
          <p:nvPr/>
        </p:nvSpPr>
        <p:spPr>
          <a:xfrm>
            <a:off x="850392" y="409651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Incidents</a:t>
            </a:r>
            <a:endParaRPr lang="en-US" sz="1500" dirty="0"/>
          </a:p>
        </p:txBody>
      </p:sp>
      <p:sp>
        <p:nvSpPr>
          <p:cNvPr id="18" name="Text 16"/>
          <p:cNvSpPr txBox="1"/>
          <p:nvPr/>
        </p:nvSpPr>
        <p:spPr>
          <a:xfrm>
            <a:off x="850392" y="4480560"/>
            <a:ext cx="2972714" cy="768096"/>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A security log with controlled visibility. Access to a sensitive incident is itself audited.</a:t>
            </a:r>
            <a:endParaRPr lang="en-US" sz="1150" dirty="0"/>
          </a:p>
        </p:txBody>
      </p:sp>
      <p:sp>
        <p:nvSpPr>
          <p:cNvPr id="19" name="Shape 17"/>
          <p:cNvSpPr/>
          <p:nvPr/>
        </p:nvSpPr>
        <p:spPr>
          <a:xfrm>
            <a:off x="4353458" y="3858768"/>
            <a:ext cx="3484778" cy="1572768"/>
          </a:xfrm>
          <a:prstGeom prst="roundRect">
            <a:avLst>
              <a:gd name="adj" fmla="val 2907"/>
            </a:avLst>
          </a:prstGeom>
          <a:solidFill>
            <a:srgbClr val="F2F5EC"/>
          </a:solidFill>
          <a:ln w="9525">
            <a:solidFill>
              <a:srgbClr val="DCE5DA"/>
            </a:solidFill>
            <a:prstDash val="solid"/>
          </a:ln>
        </p:spPr>
      </p:sp>
      <p:sp>
        <p:nvSpPr>
          <p:cNvPr id="20" name="Text 18"/>
          <p:cNvSpPr txBox="1"/>
          <p:nvPr/>
        </p:nvSpPr>
        <p:spPr>
          <a:xfrm>
            <a:off x="4609490" y="409651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Documents</a:t>
            </a:r>
            <a:endParaRPr lang="en-US" sz="1500" dirty="0"/>
          </a:p>
        </p:txBody>
      </p:sp>
      <p:sp>
        <p:nvSpPr>
          <p:cNvPr id="21" name="Text 19"/>
          <p:cNvSpPr txBox="1"/>
          <p:nvPr/>
        </p:nvSpPr>
        <p:spPr>
          <a:xfrm>
            <a:off x="4609490" y="4480560"/>
            <a:ext cx="2972714" cy="768096"/>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Estate policies with versions and effective dates. Resident invoices and letters stay private to the household.</a:t>
            </a:r>
            <a:endParaRPr lang="en-US" sz="1150" dirty="0"/>
          </a:p>
        </p:txBody>
      </p:sp>
      <p:sp>
        <p:nvSpPr>
          <p:cNvPr id="22" name="Shape 20"/>
          <p:cNvSpPr/>
          <p:nvPr/>
        </p:nvSpPr>
        <p:spPr>
          <a:xfrm>
            <a:off x="8112557" y="3858768"/>
            <a:ext cx="3484778" cy="1572768"/>
          </a:xfrm>
          <a:prstGeom prst="roundRect">
            <a:avLst>
              <a:gd name="adj" fmla="val 2907"/>
            </a:avLst>
          </a:prstGeom>
          <a:solidFill>
            <a:srgbClr val="F2F5EC"/>
          </a:solidFill>
          <a:ln w="9525">
            <a:solidFill>
              <a:srgbClr val="DCE5DA"/>
            </a:solidFill>
            <a:prstDash val="solid"/>
          </a:ln>
        </p:spPr>
      </p:sp>
      <p:sp>
        <p:nvSpPr>
          <p:cNvPr id="23" name="Text 21"/>
          <p:cNvSpPr txBox="1"/>
          <p:nvPr/>
        </p:nvSpPr>
        <p:spPr>
          <a:xfrm>
            <a:off x="8368589" y="4096512"/>
            <a:ext cx="297271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Governance</a:t>
            </a:r>
            <a:endParaRPr lang="en-US" sz="1500" dirty="0"/>
          </a:p>
        </p:txBody>
      </p:sp>
      <p:sp>
        <p:nvSpPr>
          <p:cNvPr id="24" name="Text 22"/>
          <p:cNvSpPr txBox="1"/>
          <p:nvPr/>
        </p:nvSpPr>
        <p:spPr>
          <a:xfrm>
            <a:off x="8368589" y="4480560"/>
            <a:ext cx="2972714" cy="768096"/>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Secret-ballot elections and polls, with recorded eligibility and a result certified by someone who is neither organiser nor candidate.</a:t>
            </a:r>
            <a:endParaRPr lang="en-US" sz="1150" dirty="0"/>
          </a:p>
        </p:txBody>
      </p:sp>
      <p:sp>
        <p:nvSpPr>
          <p:cNvPr id="25" name="Text 23"/>
          <p:cNvSpPr txBox="1"/>
          <p:nvPr/>
        </p:nvSpPr>
        <p:spPr>
          <a:xfrm>
            <a:off x="594360" y="6291072"/>
            <a:ext cx="3657600" cy="256032"/>
          </a:xfrm>
          <a:prstGeom prst="rect">
            <a:avLst/>
          </a:prstGeom>
          <a:noFill/>
          <a:ln/>
        </p:spPr>
        <p:txBody>
          <a:bodyPr wrap="square" lIns="0" tIns="0" rIns="0" bIns="0" rtlCol="0" anchor="ctr"/>
          <a:lstStyle/>
          <a:p>
            <a:pPr indent="0" marL="0">
              <a:buNone/>
            </a:pPr>
            <a:r>
              <a:rPr lang="en-US" sz="950" dirty="0">
                <a:solidFill>
                  <a:srgbClr val="7A8C80"/>
                </a:solidFill>
                <a:latin typeface="Arial" pitchFamily="34" charset="0"/>
                <a:ea typeface="Arial" pitchFamily="34" charset="-122"/>
                <a:cs typeface="Arial" pitchFamily="34" charset="-120"/>
              </a:rPr>
              <a:t>kompond.com</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94360" y="347472"/>
            <a:ext cx="292608" cy="292608"/>
          </a:xfrm>
          <a:prstGeom prst="roundRect">
            <a:avLst>
              <a:gd name="adj" fmla="val 21875"/>
            </a:avLst>
          </a:prstGeom>
          <a:solidFill>
            <a:srgbClr val="CFA63F"/>
          </a:solidFill>
          <a:ln w="12700">
            <a:solidFill>
              <a:srgbClr val="CFA63F"/>
            </a:solidFill>
            <a:prstDash val="solid"/>
          </a:ln>
        </p:spPr>
      </p:sp>
      <p:sp>
        <p:nvSpPr>
          <p:cNvPr id="3" name="Text 1"/>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t>
            </a:r>
            <a:endParaRPr lang="en-US" sz="1400" dirty="0"/>
          </a:p>
        </p:txBody>
      </p:sp>
      <p:sp>
        <p:nvSpPr>
          <p:cNvPr id="4" name="Text 2"/>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10432F"/>
                </a:solidFill>
                <a:latin typeface="Arial" pitchFamily="34" charset="0"/>
                <a:ea typeface="Arial" pitchFamily="34" charset="-122"/>
                <a:cs typeface="Arial" pitchFamily="34" charset="-120"/>
              </a:rPr>
              <a:t>Kompound</a:t>
            </a:r>
            <a:endParaRPr lang="en-US" sz="1200" dirty="0"/>
          </a:p>
        </p:txBody>
      </p:sp>
      <p:sp>
        <p:nvSpPr>
          <p:cNvPr id="5" name="Text 3"/>
          <p:cNvSpPr txBox="1"/>
          <p:nvPr/>
        </p:nvSpPr>
        <p:spPr>
          <a:xfrm>
            <a:off x="594360" y="932688"/>
            <a:ext cx="914400" cy="274320"/>
          </a:xfrm>
          <a:prstGeom prst="rect">
            <a:avLst/>
          </a:prstGeom>
          <a:noFill/>
          <a:ln/>
        </p:spPr>
        <p:txBody>
          <a:bodyPr wrap="square" lIns="0" tIns="0" rIns="0" bIns="0" rtlCol="0" anchor="ctr"/>
          <a:lstStyle/>
          <a:p>
            <a:pPr indent="0" marL="0">
              <a:buNone/>
            </a:pPr>
            <a:r>
              <a:rPr lang="en-US" sz="1100" b="1" dirty="0">
                <a:solidFill>
                  <a:srgbClr val="17805A"/>
                </a:solidFill>
                <a:latin typeface="Arial" pitchFamily="34" charset="0"/>
                <a:ea typeface="Arial" pitchFamily="34" charset="-122"/>
                <a:cs typeface="Arial" pitchFamily="34" charset="-120"/>
              </a:rPr>
              <a:t>08 /</a:t>
            </a:r>
            <a:endParaRPr lang="en-US" sz="1100" dirty="0"/>
          </a:p>
        </p:txBody>
      </p:sp>
      <p:sp>
        <p:nvSpPr>
          <p:cNvPr id="6" name="Text 4"/>
          <p:cNvSpPr txBox="1"/>
          <p:nvPr/>
        </p:nvSpPr>
        <p:spPr>
          <a:xfrm>
            <a:off x="594360" y="1225296"/>
            <a:ext cx="11002975" cy="640080"/>
          </a:xfrm>
          <a:prstGeom prst="rect">
            <a:avLst/>
          </a:prstGeom>
          <a:noFill/>
          <a:ln/>
        </p:spPr>
        <p:txBody>
          <a:bodyPr wrap="square" lIns="0" tIns="0" rIns="0" bIns="0" rtlCol="0" anchor="ctr"/>
          <a:lstStyle/>
          <a:p>
            <a:pPr indent="0" marL="0">
              <a:buNone/>
            </a:pPr>
            <a:r>
              <a:rPr lang="en-US" sz="3600" b="1" dirty="0">
                <a:solidFill>
                  <a:srgbClr val="10432F"/>
                </a:solidFill>
                <a:latin typeface="Arial" pitchFamily="34" charset="0"/>
                <a:ea typeface="Arial" pitchFamily="34" charset="-122"/>
                <a:cs typeface="Arial" pitchFamily="34" charset="-120"/>
              </a:rPr>
              <a:t>Built for suspicion, not trust.</a:t>
            </a:r>
            <a:endParaRPr lang="en-US" sz="3600" dirty="0"/>
          </a:p>
        </p:txBody>
      </p:sp>
      <p:sp>
        <p:nvSpPr>
          <p:cNvPr id="7" name="Shape 5"/>
          <p:cNvSpPr/>
          <p:nvPr/>
        </p:nvSpPr>
        <p:spPr>
          <a:xfrm>
            <a:off x="594360" y="2130552"/>
            <a:ext cx="146304" cy="146304"/>
          </a:xfrm>
          <a:prstGeom prst="ellipse">
            <a:avLst/>
          </a:prstGeom>
          <a:solidFill>
            <a:srgbClr val="17805A"/>
          </a:solidFill>
          <a:ln w="12700">
            <a:solidFill>
              <a:srgbClr val="17805A"/>
            </a:solidFill>
            <a:prstDash val="solid"/>
          </a:ln>
        </p:spPr>
      </p:sp>
      <p:sp>
        <p:nvSpPr>
          <p:cNvPr id="8" name="Text 6"/>
          <p:cNvSpPr txBox="1"/>
          <p:nvPr/>
        </p:nvSpPr>
        <p:spPr>
          <a:xfrm>
            <a:off x="905256" y="2029968"/>
            <a:ext cx="10692079" cy="658368"/>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Isolation is structural.</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Every estate’s data is separated at the database level, not merely hidden by the application.</a:t>
            </a:r>
            <a:endParaRPr lang="en-US" sz="1250" dirty="0"/>
          </a:p>
        </p:txBody>
      </p:sp>
      <p:sp>
        <p:nvSpPr>
          <p:cNvPr id="9" name="Shape 7"/>
          <p:cNvSpPr/>
          <p:nvPr/>
        </p:nvSpPr>
        <p:spPr>
          <a:xfrm>
            <a:off x="594360" y="2843784"/>
            <a:ext cx="146304" cy="146304"/>
          </a:xfrm>
          <a:prstGeom prst="ellipse">
            <a:avLst/>
          </a:prstGeom>
          <a:solidFill>
            <a:srgbClr val="17805A"/>
          </a:solidFill>
          <a:ln w="12700">
            <a:solidFill>
              <a:srgbClr val="17805A"/>
            </a:solidFill>
            <a:prstDash val="solid"/>
          </a:ln>
        </p:spPr>
      </p:sp>
      <p:sp>
        <p:nvSpPr>
          <p:cNvPr id="10" name="Text 8"/>
          <p:cNvSpPr txBox="1"/>
          <p:nvPr/>
        </p:nvSpPr>
        <p:spPr>
          <a:xfrm>
            <a:off x="905256" y="2743200"/>
            <a:ext cx="10692079" cy="658368"/>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Privileged actions are audited.</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Changes to money, access, roles and configuration are attributable and tamper-evident.</a:t>
            </a:r>
            <a:endParaRPr lang="en-US" sz="1250" dirty="0"/>
          </a:p>
        </p:txBody>
      </p:sp>
      <p:sp>
        <p:nvSpPr>
          <p:cNvPr id="11" name="Shape 9"/>
          <p:cNvSpPr/>
          <p:nvPr/>
        </p:nvSpPr>
        <p:spPr>
          <a:xfrm>
            <a:off x="594360" y="3557016"/>
            <a:ext cx="146304" cy="146304"/>
          </a:xfrm>
          <a:prstGeom prst="ellipse">
            <a:avLst/>
          </a:prstGeom>
          <a:solidFill>
            <a:srgbClr val="17805A"/>
          </a:solidFill>
          <a:ln w="12700">
            <a:solidFill>
              <a:srgbClr val="17805A"/>
            </a:solidFill>
            <a:prstDash val="solid"/>
          </a:ln>
        </p:spPr>
      </p:sp>
      <p:sp>
        <p:nvSpPr>
          <p:cNvPr id="12" name="Text 10"/>
          <p:cNvSpPr txBox="1"/>
          <p:nvPr/>
        </p:nvSpPr>
        <p:spPr>
          <a:xfrm>
            <a:off x="905256" y="3456432"/>
            <a:ext cx="10692079" cy="658368"/>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Strong authentication where it counts.</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Multi-factor authentication is required for administrative and financial actions.</a:t>
            </a:r>
            <a:endParaRPr lang="en-US" sz="1250" dirty="0"/>
          </a:p>
        </p:txBody>
      </p:sp>
      <p:sp>
        <p:nvSpPr>
          <p:cNvPr id="13" name="Shape 11"/>
          <p:cNvSpPr/>
          <p:nvPr/>
        </p:nvSpPr>
        <p:spPr>
          <a:xfrm>
            <a:off x="594360" y="4270248"/>
            <a:ext cx="146304" cy="146304"/>
          </a:xfrm>
          <a:prstGeom prst="ellipse">
            <a:avLst/>
          </a:prstGeom>
          <a:solidFill>
            <a:srgbClr val="17805A"/>
          </a:solidFill>
          <a:ln w="12700">
            <a:solidFill>
              <a:srgbClr val="17805A"/>
            </a:solidFill>
            <a:prstDash val="solid"/>
          </a:ln>
        </p:spPr>
      </p:sp>
      <p:sp>
        <p:nvSpPr>
          <p:cNvPr id="14" name="Text 12"/>
          <p:cNvSpPr txBox="1"/>
          <p:nvPr/>
        </p:nvSpPr>
        <p:spPr>
          <a:xfrm>
            <a:off x="905256" y="4169664"/>
            <a:ext cx="10692079" cy="658368"/>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Support access is bounded.</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If we need to look at your estate to help you, that session is requested, approved, time-limited and logged.</a:t>
            </a:r>
            <a:endParaRPr lang="en-US" sz="1250" dirty="0"/>
          </a:p>
        </p:txBody>
      </p:sp>
      <p:sp>
        <p:nvSpPr>
          <p:cNvPr id="15" name="Shape 13"/>
          <p:cNvSpPr/>
          <p:nvPr/>
        </p:nvSpPr>
        <p:spPr>
          <a:xfrm>
            <a:off x="594360" y="4983480"/>
            <a:ext cx="146304" cy="146304"/>
          </a:xfrm>
          <a:prstGeom prst="ellipse">
            <a:avLst/>
          </a:prstGeom>
          <a:solidFill>
            <a:srgbClr val="17805A"/>
          </a:solidFill>
          <a:ln w="12700">
            <a:solidFill>
              <a:srgbClr val="17805A"/>
            </a:solidFill>
            <a:prstDash val="solid"/>
          </a:ln>
        </p:spPr>
      </p:sp>
      <p:sp>
        <p:nvSpPr>
          <p:cNvPr id="16" name="Text 14"/>
          <p:cNvSpPr txBox="1"/>
          <p:nvPr/>
        </p:nvSpPr>
        <p:spPr>
          <a:xfrm>
            <a:off x="905256" y="4882896"/>
            <a:ext cx="10692079" cy="658368"/>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Your data is yours.</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Register, ledger, audit trail and reports are exportable. We are not holding your records hostage to a login.</a:t>
            </a:r>
            <a:endParaRPr lang="en-US" sz="1250" dirty="0"/>
          </a:p>
        </p:txBody>
      </p:sp>
      <p:sp>
        <p:nvSpPr>
          <p:cNvPr id="17" name="Text 15"/>
          <p:cNvSpPr txBox="1"/>
          <p:nvPr/>
        </p:nvSpPr>
        <p:spPr>
          <a:xfrm>
            <a:off x="594360" y="6291072"/>
            <a:ext cx="3657600" cy="256032"/>
          </a:xfrm>
          <a:prstGeom prst="rect">
            <a:avLst/>
          </a:prstGeom>
          <a:noFill/>
          <a:ln/>
        </p:spPr>
        <p:txBody>
          <a:bodyPr wrap="square" lIns="0" tIns="0" rIns="0" bIns="0" rtlCol="0" anchor="ctr"/>
          <a:lstStyle/>
          <a:p>
            <a:pPr indent="0" marL="0">
              <a:buNone/>
            </a:pPr>
            <a:r>
              <a:rPr lang="en-US" sz="950" dirty="0">
                <a:solidFill>
                  <a:srgbClr val="7A8C80"/>
                </a:solidFill>
                <a:latin typeface="Arial" pitchFamily="34" charset="0"/>
                <a:ea typeface="Arial" pitchFamily="34" charset="-122"/>
                <a:cs typeface="Arial" pitchFamily="34" charset="-120"/>
              </a:rPr>
              <a:t>kompond.com</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94360" y="347472"/>
            <a:ext cx="292608" cy="292608"/>
          </a:xfrm>
          <a:prstGeom prst="roundRect">
            <a:avLst>
              <a:gd name="adj" fmla="val 21875"/>
            </a:avLst>
          </a:prstGeom>
          <a:solidFill>
            <a:srgbClr val="CFA63F"/>
          </a:solidFill>
          <a:ln w="12700">
            <a:solidFill>
              <a:srgbClr val="CFA63F"/>
            </a:solidFill>
            <a:prstDash val="solid"/>
          </a:ln>
        </p:spPr>
      </p:sp>
      <p:sp>
        <p:nvSpPr>
          <p:cNvPr id="3" name="Text 1"/>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t>
            </a:r>
            <a:endParaRPr lang="en-US" sz="1400" dirty="0"/>
          </a:p>
        </p:txBody>
      </p:sp>
      <p:sp>
        <p:nvSpPr>
          <p:cNvPr id="4" name="Text 2"/>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10432F"/>
                </a:solidFill>
                <a:latin typeface="Arial" pitchFamily="34" charset="0"/>
                <a:ea typeface="Arial" pitchFamily="34" charset="-122"/>
                <a:cs typeface="Arial" pitchFamily="34" charset="-120"/>
              </a:rPr>
              <a:t>Kompound</a:t>
            </a:r>
            <a:endParaRPr lang="en-US" sz="1200" dirty="0"/>
          </a:p>
        </p:txBody>
      </p:sp>
      <p:sp>
        <p:nvSpPr>
          <p:cNvPr id="5" name="Text 3"/>
          <p:cNvSpPr txBox="1"/>
          <p:nvPr/>
        </p:nvSpPr>
        <p:spPr>
          <a:xfrm>
            <a:off x="594360" y="932688"/>
            <a:ext cx="914400" cy="274320"/>
          </a:xfrm>
          <a:prstGeom prst="rect">
            <a:avLst/>
          </a:prstGeom>
          <a:noFill/>
          <a:ln/>
        </p:spPr>
        <p:txBody>
          <a:bodyPr wrap="square" lIns="0" tIns="0" rIns="0" bIns="0" rtlCol="0" anchor="ctr"/>
          <a:lstStyle/>
          <a:p>
            <a:pPr indent="0" marL="0">
              <a:buNone/>
            </a:pPr>
            <a:r>
              <a:rPr lang="en-US" sz="1100" b="1" dirty="0">
                <a:solidFill>
                  <a:srgbClr val="17805A"/>
                </a:solidFill>
                <a:latin typeface="Arial" pitchFamily="34" charset="0"/>
                <a:ea typeface="Arial" pitchFamily="34" charset="-122"/>
                <a:cs typeface="Arial" pitchFamily="34" charset="-120"/>
              </a:rPr>
              <a:t>09 /</a:t>
            </a:r>
            <a:endParaRPr lang="en-US" sz="1100" dirty="0"/>
          </a:p>
        </p:txBody>
      </p:sp>
      <p:sp>
        <p:nvSpPr>
          <p:cNvPr id="6" name="Text 4"/>
          <p:cNvSpPr txBox="1"/>
          <p:nvPr/>
        </p:nvSpPr>
        <p:spPr>
          <a:xfrm>
            <a:off x="594360" y="1225296"/>
            <a:ext cx="11002975" cy="640080"/>
          </a:xfrm>
          <a:prstGeom prst="rect">
            <a:avLst/>
          </a:prstGeom>
          <a:noFill/>
          <a:ln/>
        </p:spPr>
        <p:txBody>
          <a:bodyPr wrap="square" lIns="0" tIns="0" rIns="0" bIns="0" rtlCol="0" anchor="ctr"/>
          <a:lstStyle/>
          <a:p>
            <a:pPr indent="0" marL="0">
              <a:buNone/>
            </a:pPr>
            <a:r>
              <a:rPr lang="en-US" sz="3600" b="1" dirty="0">
                <a:solidFill>
                  <a:srgbClr val="10432F"/>
                </a:solidFill>
                <a:latin typeface="Arial" pitchFamily="34" charset="0"/>
                <a:ea typeface="Arial" pitchFamily="34" charset="-122"/>
                <a:cs typeface="Arial" pitchFamily="34" charset="-120"/>
              </a:rPr>
              <a:t>What Kompound is not.</a:t>
            </a:r>
            <a:endParaRPr lang="en-US" sz="3600" dirty="0"/>
          </a:p>
        </p:txBody>
      </p:sp>
      <p:sp>
        <p:nvSpPr>
          <p:cNvPr id="7" name="Text 5"/>
          <p:cNvSpPr txBox="1"/>
          <p:nvPr/>
        </p:nvSpPr>
        <p:spPr>
          <a:xfrm>
            <a:off x="594360" y="1901952"/>
            <a:ext cx="9022440" cy="457200"/>
          </a:xfrm>
          <a:prstGeom prst="rect">
            <a:avLst/>
          </a:prstGeom>
          <a:noFill/>
          <a:ln/>
        </p:spPr>
        <p:txBody>
          <a:bodyPr wrap="square" lIns="0" tIns="0" rIns="0" bIns="0" rtlCol="0" anchor="ctr"/>
          <a:lstStyle/>
          <a:p>
            <a:pPr indent="0" marL="0">
              <a:lnSpc>
                <a:spcPct val="115000"/>
              </a:lnSpc>
              <a:buNone/>
            </a:pPr>
            <a:r>
              <a:rPr lang="en-US" sz="1400" dirty="0">
                <a:solidFill>
                  <a:srgbClr val="4D6055"/>
                </a:solidFill>
                <a:latin typeface="Arial" pitchFamily="34" charset="0"/>
                <a:ea typeface="Arial" pitchFamily="34" charset="-122"/>
                <a:cs typeface="Arial" pitchFamily="34" charset="-120"/>
              </a:rPr>
              <a:t>A system that claims everything is a system that has been thought about by nobody.</a:t>
            </a:r>
            <a:endParaRPr lang="en-US" sz="1400" dirty="0"/>
          </a:p>
        </p:txBody>
      </p:sp>
      <p:sp>
        <p:nvSpPr>
          <p:cNvPr id="8" name="Shape 6"/>
          <p:cNvSpPr/>
          <p:nvPr/>
        </p:nvSpPr>
        <p:spPr>
          <a:xfrm>
            <a:off x="594360" y="2487168"/>
            <a:ext cx="5318608" cy="1389888"/>
          </a:xfrm>
          <a:prstGeom prst="roundRect">
            <a:avLst>
              <a:gd name="adj" fmla="val 3289"/>
            </a:avLst>
          </a:prstGeom>
          <a:solidFill>
            <a:srgbClr val="FFFFFF"/>
          </a:solidFill>
          <a:ln w="9525">
            <a:solidFill>
              <a:srgbClr val="DCE5DA"/>
            </a:solidFill>
            <a:prstDash val="solid"/>
          </a:ln>
        </p:spPr>
      </p:sp>
      <p:sp>
        <p:nvSpPr>
          <p:cNvPr id="9" name="Text 7"/>
          <p:cNvSpPr txBox="1"/>
          <p:nvPr/>
        </p:nvSpPr>
        <p:spPr>
          <a:xfrm>
            <a:off x="850392" y="2724912"/>
            <a:ext cx="480654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Not an accounting package</a:t>
            </a:r>
            <a:endParaRPr lang="en-US" sz="1500" dirty="0"/>
          </a:p>
        </p:txBody>
      </p:sp>
      <p:sp>
        <p:nvSpPr>
          <p:cNvPr id="10" name="Text 8"/>
          <p:cNvSpPr txBox="1"/>
          <p:nvPr/>
        </p:nvSpPr>
        <p:spPr>
          <a:xfrm>
            <a:off x="850392" y="3108960"/>
            <a:ext cx="4806544" cy="585216"/>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It produces a clean, exportable record for your accountant. It does not replace them.</a:t>
            </a:r>
            <a:endParaRPr lang="en-US" sz="1150" dirty="0"/>
          </a:p>
        </p:txBody>
      </p:sp>
      <p:sp>
        <p:nvSpPr>
          <p:cNvPr id="11" name="Shape 9"/>
          <p:cNvSpPr/>
          <p:nvPr/>
        </p:nvSpPr>
        <p:spPr>
          <a:xfrm>
            <a:off x="6278728" y="2487168"/>
            <a:ext cx="5318608" cy="1389888"/>
          </a:xfrm>
          <a:prstGeom prst="roundRect">
            <a:avLst>
              <a:gd name="adj" fmla="val 3289"/>
            </a:avLst>
          </a:prstGeom>
          <a:solidFill>
            <a:srgbClr val="FFFFFF"/>
          </a:solidFill>
          <a:ln w="9525">
            <a:solidFill>
              <a:srgbClr val="DCE5DA"/>
            </a:solidFill>
            <a:prstDash val="solid"/>
          </a:ln>
        </p:spPr>
      </p:sp>
      <p:sp>
        <p:nvSpPr>
          <p:cNvPr id="12" name="Text 10"/>
          <p:cNvSpPr txBox="1"/>
          <p:nvPr/>
        </p:nvSpPr>
        <p:spPr>
          <a:xfrm>
            <a:off x="6534760" y="2724912"/>
            <a:ext cx="480654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Not access-control hardware</a:t>
            </a:r>
            <a:endParaRPr lang="en-US" sz="1500" dirty="0"/>
          </a:p>
        </p:txBody>
      </p:sp>
      <p:sp>
        <p:nvSpPr>
          <p:cNvPr id="13" name="Text 11"/>
          <p:cNvSpPr txBox="1"/>
          <p:nvPr/>
        </p:nvSpPr>
        <p:spPr>
          <a:xfrm>
            <a:off x="6534760" y="3108960"/>
            <a:ext cx="4806544" cy="585216"/>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It does not replace your barrier, your CCTV or your alarm.</a:t>
            </a:r>
            <a:endParaRPr lang="en-US" sz="1150" dirty="0"/>
          </a:p>
        </p:txBody>
      </p:sp>
      <p:sp>
        <p:nvSpPr>
          <p:cNvPr id="14" name="Shape 12"/>
          <p:cNvSpPr/>
          <p:nvPr/>
        </p:nvSpPr>
        <p:spPr>
          <a:xfrm>
            <a:off x="594360" y="4133088"/>
            <a:ext cx="5318608" cy="1389888"/>
          </a:xfrm>
          <a:prstGeom prst="roundRect">
            <a:avLst>
              <a:gd name="adj" fmla="val 3289"/>
            </a:avLst>
          </a:prstGeom>
          <a:solidFill>
            <a:srgbClr val="FFFFFF"/>
          </a:solidFill>
          <a:ln w="9525">
            <a:solidFill>
              <a:srgbClr val="DCE5DA"/>
            </a:solidFill>
            <a:prstDash val="solid"/>
          </a:ln>
        </p:spPr>
      </p:sp>
      <p:sp>
        <p:nvSpPr>
          <p:cNvPr id="15" name="Text 13"/>
          <p:cNvSpPr txBox="1"/>
          <p:nvPr/>
        </p:nvSpPr>
        <p:spPr>
          <a:xfrm>
            <a:off x="850392" y="4370832"/>
            <a:ext cx="480654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Offline is a record, not admission</a:t>
            </a:r>
            <a:endParaRPr lang="en-US" sz="1500" dirty="0"/>
          </a:p>
        </p:txBody>
      </p:sp>
      <p:sp>
        <p:nvSpPr>
          <p:cNvPr id="16" name="Text 14"/>
          <p:cNvSpPr txBox="1"/>
          <p:nvPr/>
        </p:nvSpPr>
        <p:spPr>
          <a:xfrm>
            <a:off x="850392" y="4754880"/>
            <a:ext cx="4806544" cy="585216"/>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We will not tell you the gate works perfectly without a network, because it does not.</a:t>
            </a:r>
            <a:endParaRPr lang="en-US" sz="1150" dirty="0"/>
          </a:p>
        </p:txBody>
      </p:sp>
      <p:sp>
        <p:nvSpPr>
          <p:cNvPr id="17" name="Shape 15"/>
          <p:cNvSpPr/>
          <p:nvPr/>
        </p:nvSpPr>
        <p:spPr>
          <a:xfrm>
            <a:off x="6278728" y="4133088"/>
            <a:ext cx="5318608" cy="1389888"/>
          </a:xfrm>
          <a:prstGeom prst="roundRect">
            <a:avLst>
              <a:gd name="adj" fmla="val 3289"/>
            </a:avLst>
          </a:prstGeom>
          <a:solidFill>
            <a:srgbClr val="FFFFFF"/>
          </a:solidFill>
          <a:ln w="9525">
            <a:solidFill>
              <a:srgbClr val="DCE5DA"/>
            </a:solidFill>
            <a:prstDash val="solid"/>
          </a:ln>
        </p:spPr>
      </p:sp>
      <p:sp>
        <p:nvSpPr>
          <p:cNvPr id="18" name="Text 16"/>
          <p:cNvSpPr txBox="1"/>
          <p:nvPr/>
        </p:nvSpPr>
        <p:spPr>
          <a:xfrm>
            <a:off x="6534760" y="4370832"/>
            <a:ext cx="4806544" cy="347472"/>
          </a:xfrm>
          <a:prstGeom prst="rect">
            <a:avLst/>
          </a:prstGeom>
          <a:noFill/>
          <a:ln/>
        </p:spPr>
        <p:txBody>
          <a:bodyPr wrap="square" lIns="0" tIns="0" rIns="0" bIns="0" rtlCol="0" anchor="t"/>
          <a:lstStyle/>
          <a:p>
            <a:pPr indent="0" marL="0">
              <a:buNone/>
            </a:pPr>
            <a:r>
              <a:rPr lang="en-US" sz="1500" b="1" dirty="0">
                <a:solidFill>
                  <a:srgbClr val="10432F"/>
                </a:solidFill>
                <a:latin typeface="Arial" pitchFamily="34" charset="0"/>
                <a:ea typeface="Arial" pitchFamily="34" charset="-122"/>
                <a:cs typeface="Arial" pitchFamily="34" charset="-120"/>
              </a:rPr>
              <a:t>Not a public-election system</a:t>
            </a:r>
            <a:endParaRPr lang="en-US" sz="1500" dirty="0"/>
          </a:p>
        </p:txBody>
      </p:sp>
      <p:sp>
        <p:nvSpPr>
          <p:cNvPr id="19" name="Text 17"/>
          <p:cNvSpPr txBox="1"/>
          <p:nvPr/>
        </p:nvSpPr>
        <p:spPr>
          <a:xfrm>
            <a:off x="6534760" y="4754880"/>
            <a:ext cx="4806544" cy="585216"/>
          </a:xfrm>
          <a:prstGeom prst="rect">
            <a:avLst/>
          </a:prstGeom>
          <a:noFill/>
          <a:ln/>
        </p:spPr>
        <p:txBody>
          <a:bodyPr wrap="square" lIns="0" tIns="0" rIns="0" bIns="0" rtlCol="0" anchor="t"/>
          <a:lstStyle/>
          <a:p>
            <a:pPr indent="0" marL="0">
              <a:lnSpc>
                <a:spcPct val="116000"/>
              </a:lnSpc>
              <a:buNone/>
            </a:pPr>
            <a:r>
              <a:rPr lang="en-US" sz="1150" dirty="0">
                <a:solidFill>
                  <a:srgbClr val="4D6055"/>
                </a:solidFill>
                <a:latin typeface="Arial" pitchFamily="34" charset="0"/>
                <a:ea typeface="Arial" pitchFamily="34" charset="-122"/>
                <a:cs typeface="Arial" pitchFamily="34" charset="-120"/>
              </a:rPr>
              <a:t>The ballot is estate-grade and secret. A legally regulated election needs its own legal advice.</a:t>
            </a:r>
            <a:endParaRPr lang="en-US" sz="1150" dirty="0"/>
          </a:p>
        </p:txBody>
      </p:sp>
      <p:sp>
        <p:nvSpPr>
          <p:cNvPr id="20" name="Text 18"/>
          <p:cNvSpPr txBox="1"/>
          <p:nvPr/>
        </p:nvSpPr>
        <p:spPr>
          <a:xfrm>
            <a:off x="594360" y="6291072"/>
            <a:ext cx="3657600" cy="256032"/>
          </a:xfrm>
          <a:prstGeom prst="rect">
            <a:avLst/>
          </a:prstGeom>
          <a:noFill/>
          <a:ln/>
        </p:spPr>
        <p:txBody>
          <a:bodyPr wrap="square" lIns="0" tIns="0" rIns="0" bIns="0" rtlCol="0" anchor="ctr"/>
          <a:lstStyle/>
          <a:p>
            <a:pPr indent="0" marL="0">
              <a:buNone/>
            </a:pPr>
            <a:r>
              <a:rPr lang="en-US" sz="950" dirty="0">
                <a:solidFill>
                  <a:srgbClr val="7A8C80"/>
                </a:solidFill>
                <a:latin typeface="Arial" pitchFamily="34" charset="0"/>
                <a:ea typeface="Arial" pitchFamily="34" charset="-122"/>
                <a:cs typeface="Arial" pitchFamily="34" charset="-120"/>
              </a:rPr>
              <a:t>kompond.com</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94360" y="347472"/>
            <a:ext cx="292608" cy="292608"/>
          </a:xfrm>
          <a:prstGeom prst="roundRect">
            <a:avLst>
              <a:gd name="adj" fmla="val 21875"/>
            </a:avLst>
          </a:prstGeom>
          <a:solidFill>
            <a:srgbClr val="CFA63F"/>
          </a:solidFill>
          <a:ln w="12700">
            <a:solidFill>
              <a:srgbClr val="CFA63F"/>
            </a:solidFill>
            <a:prstDash val="solid"/>
          </a:ln>
        </p:spPr>
      </p:sp>
      <p:sp>
        <p:nvSpPr>
          <p:cNvPr id="3" name="Text 1"/>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t>
            </a:r>
            <a:endParaRPr lang="en-US" sz="1400" dirty="0"/>
          </a:p>
        </p:txBody>
      </p:sp>
      <p:sp>
        <p:nvSpPr>
          <p:cNvPr id="4" name="Text 2"/>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10432F"/>
                </a:solidFill>
                <a:latin typeface="Arial" pitchFamily="34" charset="0"/>
                <a:ea typeface="Arial" pitchFamily="34" charset="-122"/>
                <a:cs typeface="Arial" pitchFamily="34" charset="-120"/>
              </a:rPr>
              <a:t>Kompound</a:t>
            </a:r>
            <a:endParaRPr lang="en-US" sz="1200" dirty="0"/>
          </a:p>
        </p:txBody>
      </p:sp>
      <p:sp>
        <p:nvSpPr>
          <p:cNvPr id="5" name="Text 3"/>
          <p:cNvSpPr txBox="1"/>
          <p:nvPr/>
        </p:nvSpPr>
        <p:spPr>
          <a:xfrm>
            <a:off x="594360" y="932688"/>
            <a:ext cx="914400" cy="274320"/>
          </a:xfrm>
          <a:prstGeom prst="rect">
            <a:avLst/>
          </a:prstGeom>
          <a:noFill/>
          <a:ln/>
        </p:spPr>
        <p:txBody>
          <a:bodyPr wrap="square" lIns="0" tIns="0" rIns="0" bIns="0" rtlCol="0" anchor="ctr"/>
          <a:lstStyle/>
          <a:p>
            <a:pPr indent="0" marL="0">
              <a:buNone/>
            </a:pPr>
            <a:r>
              <a:rPr lang="en-US" sz="1100" b="1" dirty="0">
                <a:solidFill>
                  <a:srgbClr val="17805A"/>
                </a:solidFill>
                <a:latin typeface="Arial" pitchFamily="34" charset="0"/>
                <a:ea typeface="Arial" pitchFamily="34" charset="-122"/>
                <a:cs typeface="Arial" pitchFamily="34" charset="-120"/>
              </a:rPr>
              <a:t>10 /</a:t>
            </a:r>
            <a:endParaRPr lang="en-US" sz="1100" dirty="0"/>
          </a:p>
        </p:txBody>
      </p:sp>
      <p:sp>
        <p:nvSpPr>
          <p:cNvPr id="6" name="Text 4"/>
          <p:cNvSpPr txBox="1"/>
          <p:nvPr/>
        </p:nvSpPr>
        <p:spPr>
          <a:xfrm>
            <a:off x="594360" y="1225296"/>
            <a:ext cx="11002975" cy="640080"/>
          </a:xfrm>
          <a:prstGeom prst="rect">
            <a:avLst/>
          </a:prstGeom>
          <a:noFill/>
          <a:ln/>
        </p:spPr>
        <p:txBody>
          <a:bodyPr wrap="square" lIns="0" tIns="0" rIns="0" bIns="0" rtlCol="0" anchor="ctr"/>
          <a:lstStyle/>
          <a:p>
            <a:pPr indent="0" marL="0">
              <a:buNone/>
            </a:pPr>
            <a:r>
              <a:rPr lang="en-US" sz="3600" b="1" dirty="0">
                <a:solidFill>
                  <a:srgbClr val="10432F"/>
                </a:solidFill>
                <a:latin typeface="Arial" pitchFamily="34" charset="0"/>
                <a:ea typeface="Arial" pitchFamily="34" charset="-122"/>
                <a:cs typeface="Arial" pitchFamily="34" charset="-120"/>
              </a:rPr>
              <a:t>Nobody switches an estate over in a weekend.</a:t>
            </a:r>
            <a:endParaRPr lang="en-US" sz="3600" dirty="0"/>
          </a:p>
        </p:txBody>
      </p:sp>
      <p:sp>
        <p:nvSpPr>
          <p:cNvPr id="7" name="Text 5"/>
          <p:cNvSpPr txBox="1"/>
          <p:nvPr/>
        </p:nvSpPr>
        <p:spPr>
          <a:xfrm>
            <a:off x="594360" y="1901952"/>
            <a:ext cx="9022440" cy="457200"/>
          </a:xfrm>
          <a:prstGeom prst="rect">
            <a:avLst/>
          </a:prstGeom>
          <a:noFill/>
          <a:ln/>
        </p:spPr>
        <p:txBody>
          <a:bodyPr wrap="square" lIns="0" tIns="0" rIns="0" bIns="0" rtlCol="0" anchor="ctr"/>
          <a:lstStyle/>
          <a:p>
            <a:pPr indent="0" marL="0">
              <a:lnSpc>
                <a:spcPct val="115000"/>
              </a:lnSpc>
              <a:buNone/>
            </a:pPr>
            <a:r>
              <a:rPr lang="en-US" sz="1400" dirty="0">
                <a:solidFill>
                  <a:srgbClr val="4D6055"/>
                </a:solidFill>
                <a:latin typeface="Arial" pitchFamily="34" charset="0"/>
                <a:ea typeface="Arial" pitchFamily="34" charset="-122"/>
                <a:cs typeface="Arial" pitchFamily="34" charset="-120"/>
              </a:rPr>
              <a:t>Six stages. Each one can be stopped without disrupting the estate.</a:t>
            </a:r>
            <a:endParaRPr lang="en-US" sz="1400" dirty="0"/>
          </a:p>
        </p:txBody>
      </p:sp>
      <p:sp>
        <p:nvSpPr>
          <p:cNvPr id="8" name="Shape 6"/>
          <p:cNvSpPr/>
          <p:nvPr/>
        </p:nvSpPr>
        <p:spPr>
          <a:xfrm>
            <a:off x="594360" y="2487168"/>
            <a:ext cx="420624" cy="420624"/>
          </a:xfrm>
          <a:prstGeom prst="ellipse">
            <a:avLst/>
          </a:prstGeom>
          <a:solidFill>
            <a:srgbClr val="17805A"/>
          </a:solidFill>
          <a:ln w="12700">
            <a:solidFill>
              <a:srgbClr val="17805A"/>
            </a:solidFill>
            <a:prstDash val="solid"/>
          </a:ln>
        </p:spPr>
      </p:sp>
      <p:sp>
        <p:nvSpPr>
          <p:cNvPr id="9" name="Text 7"/>
          <p:cNvSpPr txBox="1"/>
          <p:nvPr/>
        </p:nvSpPr>
        <p:spPr>
          <a:xfrm>
            <a:off x="594360" y="2487168"/>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10" name="Text 8"/>
          <p:cNvSpPr txBox="1"/>
          <p:nvPr/>
        </p:nvSpPr>
        <p:spPr>
          <a:xfrm>
            <a:off x="594360" y="3054096"/>
            <a:ext cx="1666189" cy="292608"/>
          </a:xfrm>
          <a:prstGeom prst="rect">
            <a:avLst/>
          </a:prstGeom>
          <a:noFill/>
          <a:ln/>
        </p:spPr>
        <p:txBody>
          <a:bodyPr wrap="square" lIns="0" tIns="0" rIns="0" bIns="0" rtlCol="0" anchor="ctr"/>
          <a:lstStyle/>
          <a:p>
            <a:pPr indent="0" marL="0">
              <a:buNone/>
            </a:pPr>
            <a:r>
              <a:rPr lang="en-US" sz="1400" b="1" dirty="0">
                <a:solidFill>
                  <a:srgbClr val="10432F"/>
                </a:solidFill>
                <a:latin typeface="Arial" pitchFamily="34" charset="0"/>
                <a:ea typeface="Arial" pitchFamily="34" charset="-122"/>
                <a:cs typeface="Arial" pitchFamily="34" charset="-120"/>
              </a:rPr>
              <a:t>Fit</a:t>
            </a:r>
            <a:endParaRPr lang="en-US" sz="1400" dirty="0"/>
          </a:p>
        </p:txBody>
      </p:sp>
      <p:sp>
        <p:nvSpPr>
          <p:cNvPr id="11" name="Text 9"/>
          <p:cNvSpPr txBox="1"/>
          <p:nvPr/>
        </p:nvSpPr>
        <p:spPr>
          <a:xfrm>
            <a:off x="594360" y="3383280"/>
            <a:ext cx="1666189" cy="1188720"/>
          </a:xfrm>
          <a:prstGeom prst="rect">
            <a:avLst/>
          </a:prstGeom>
          <a:noFill/>
          <a:ln/>
        </p:spPr>
        <p:txBody>
          <a:bodyPr wrap="square" lIns="0" tIns="0" rIns="0" bIns="0" rtlCol="0" anchor="ctr"/>
          <a:lstStyle/>
          <a:p>
            <a:pPr indent="0" marL="0">
              <a:lnSpc>
                <a:spcPct val="114000"/>
              </a:lnSpc>
              <a:buNone/>
            </a:pPr>
            <a:r>
              <a:rPr lang="en-US" sz="1100" dirty="0">
                <a:solidFill>
                  <a:srgbClr val="4D6055"/>
                </a:solidFill>
                <a:latin typeface="Arial" pitchFamily="34" charset="0"/>
                <a:ea typeface="Arial" pitchFamily="34" charset="-122"/>
                <a:cs typeface="Arial" pitchFamily="34" charset="-120"/>
              </a:rPr>
              <a:t>A session with the exco on how your estate runs today</a:t>
            </a:r>
            <a:endParaRPr lang="en-US" sz="1100" dirty="0"/>
          </a:p>
        </p:txBody>
      </p:sp>
      <p:sp>
        <p:nvSpPr>
          <p:cNvPr id="12" name="Shape 10"/>
          <p:cNvSpPr/>
          <p:nvPr/>
        </p:nvSpPr>
        <p:spPr>
          <a:xfrm>
            <a:off x="2461717" y="2487168"/>
            <a:ext cx="420624" cy="420624"/>
          </a:xfrm>
          <a:prstGeom prst="ellipse">
            <a:avLst/>
          </a:prstGeom>
          <a:solidFill>
            <a:srgbClr val="17805A"/>
          </a:solidFill>
          <a:ln w="12700">
            <a:solidFill>
              <a:srgbClr val="17805A"/>
            </a:solidFill>
            <a:prstDash val="solid"/>
          </a:ln>
        </p:spPr>
      </p:sp>
      <p:sp>
        <p:nvSpPr>
          <p:cNvPr id="13" name="Text 11"/>
          <p:cNvSpPr txBox="1"/>
          <p:nvPr/>
        </p:nvSpPr>
        <p:spPr>
          <a:xfrm>
            <a:off x="2461717" y="2487168"/>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4" name="Text 12"/>
          <p:cNvSpPr txBox="1"/>
          <p:nvPr/>
        </p:nvSpPr>
        <p:spPr>
          <a:xfrm>
            <a:off x="2461717" y="3054096"/>
            <a:ext cx="1666189" cy="292608"/>
          </a:xfrm>
          <a:prstGeom prst="rect">
            <a:avLst/>
          </a:prstGeom>
          <a:noFill/>
          <a:ln/>
        </p:spPr>
        <p:txBody>
          <a:bodyPr wrap="square" lIns="0" tIns="0" rIns="0" bIns="0" rtlCol="0" anchor="ctr"/>
          <a:lstStyle/>
          <a:p>
            <a:pPr indent="0" marL="0">
              <a:buNone/>
            </a:pPr>
            <a:r>
              <a:rPr lang="en-US" sz="1400" b="1" dirty="0">
                <a:solidFill>
                  <a:srgbClr val="10432F"/>
                </a:solidFill>
                <a:latin typeface="Arial" pitchFamily="34" charset="0"/>
                <a:ea typeface="Arial" pitchFamily="34" charset="-122"/>
                <a:cs typeface="Arial" pitchFamily="34" charset="-120"/>
              </a:rPr>
              <a:t>Setup</a:t>
            </a:r>
            <a:endParaRPr lang="en-US" sz="1400" dirty="0"/>
          </a:p>
        </p:txBody>
      </p:sp>
      <p:sp>
        <p:nvSpPr>
          <p:cNvPr id="15" name="Text 13"/>
          <p:cNvSpPr txBox="1"/>
          <p:nvPr/>
        </p:nvSpPr>
        <p:spPr>
          <a:xfrm>
            <a:off x="2461717" y="3383280"/>
            <a:ext cx="1666189" cy="1188720"/>
          </a:xfrm>
          <a:prstGeom prst="rect">
            <a:avLst/>
          </a:prstGeom>
          <a:noFill/>
          <a:ln/>
        </p:spPr>
        <p:txBody>
          <a:bodyPr wrap="square" lIns="0" tIns="0" rIns="0" bIns="0" rtlCol="0" anchor="ctr"/>
          <a:lstStyle/>
          <a:p>
            <a:pPr indent="0" marL="0">
              <a:lnSpc>
                <a:spcPct val="114000"/>
              </a:lnSpc>
              <a:buNone/>
            </a:pPr>
            <a:r>
              <a:rPr lang="en-US" sz="1100" dirty="0">
                <a:solidFill>
                  <a:srgbClr val="4D6055"/>
                </a:solidFill>
                <a:latin typeface="Arial" pitchFamily="34" charset="0"/>
                <a:ea typeface="Arial" pitchFamily="34" charset="-122"/>
                <a:cs typeface="Arial" pitchFamily="34" charset="-120"/>
              </a:rPr>
              <a:t>Your register imported and reconciled; roles assigned</a:t>
            </a:r>
            <a:endParaRPr lang="en-US" sz="1100" dirty="0"/>
          </a:p>
        </p:txBody>
      </p:sp>
      <p:sp>
        <p:nvSpPr>
          <p:cNvPr id="16" name="Shape 14"/>
          <p:cNvSpPr/>
          <p:nvPr/>
        </p:nvSpPr>
        <p:spPr>
          <a:xfrm>
            <a:off x="4329074" y="2487168"/>
            <a:ext cx="420624" cy="420624"/>
          </a:xfrm>
          <a:prstGeom prst="ellipse">
            <a:avLst/>
          </a:prstGeom>
          <a:solidFill>
            <a:srgbClr val="17805A"/>
          </a:solidFill>
          <a:ln w="12700">
            <a:solidFill>
              <a:srgbClr val="17805A"/>
            </a:solidFill>
            <a:prstDash val="solid"/>
          </a:ln>
        </p:spPr>
      </p:sp>
      <p:sp>
        <p:nvSpPr>
          <p:cNvPr id="17" name="Text 15"/>
          <p:cNvSpPr txBox="1"/>
          <p:nvPr/>
        </p:nvSpPr>
        <p:spPr>
          <a:xfrm>
            <a:off x="4329074" y="2487168"/>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18" name="Text 16"/>
          <p:cNvSpPr txBox="1"/>
          <p:nvPr/>
        </p:nvSpPr>
        <p:spPr>
          <a:xfrm>
            <a:off x="4329074" y="3054096"/>
            <a:ext cx="1666189" cy="292608"/>
          </a:xfrm>
          <a:prstGeom prst="rect">
            <a:avLst/>
          </a:prstGeom>
          <a:noFill/>
          <a:ln/>
        </p:spPr>
        <p:txBody>
          <a:bodyPr wrap="square" lIns="0" tIns="0" rIns="0" bIns="0" rtlCol="0" anchor="ctr"/>
          <a:lstStyle/>
          <a:p>
            <a:pPr indent="0" marL="0">
              <a:buNone/>
            </a:pPr>
            <a:r>
              <a:rPr lang="en-US" sz="1400" b="1" dirty="0">
                <a:solidFill>
                  <a:srgbClr val="10432F"/>
                </a:solidFill>
                <a:latin typeface="Arial" pitchFamily="34" charset="0"/>
                <a:ea typeface="Arial" pitchFamily="34" charset="-122"/>
                <a:cs typeface="Arial" pitchFamily="34" charset="-120"/>
              </a:rPr>
              <a:t>Staff only</a:t>
            </a:r>
            <a:endParaRPr lang="en-US" sz="1400" dirty="0"/>
          </a:p>
        </p:txBody>
      </p:sp>
      <p:sp>
        <p:nvSpPr>
          <p:cNvPr id="19" name="Text 17"/>
          <p:cNvSpPr txBox="1"/>
          <p:nvPr/>
        </p:nvSpPr>
        <p:spPr>
          <a:xfrm>
            <a:off x="4329074" y="3383280"/>
            <a:ext cx="1666189" cy="1188720"/>
          </a:xfrm>
          <a:prstGeom prst="rect">
            <a:avLst/>
          </a:prstGeom>
          <a:noFill/>
          <a:ln/>
        </p:spPr>
        <p:txBody>
          <a:bodyPr wrap="square" lIns="0" tIns="0" rIns="0" bIns="0" rtlCol="0" anchor="ctr"/>
          <a:lstStyle/>
          <a:p>
            <a:pPr indent="0" marL="0">
              <a:lnSpc>
                <a:spcPct val="114000"/>
              </a:lnSpc>
              <a:buNone/>
            </a:pPr>
            <a:r>
              <a:rPr lang="en-US" sz="1100" dirty="0">
                <a:solidFill>
                  <a:srgbClr val="4D6055"/>
                </a:solidFill>
                <a:latin typeface="Arial" pitchFamily="34" charset="0"/>
                <a:ea typeface="Arial" pitchFamily="34" charset="-122"/>
                <a:cs typeface="Arial" pitchFamily="34" charset="-120"/>
              </a:rPr>
              <a:t>The gate and office on real workflows — no residents yet</a:t>
            </a:r>
            <a:endParaRPr lang="en-US" sz="1100" dirty="0"/>
          </a:p>
        </p:txBody>
      </p:sp>
      <p:sp>
        <p:nvSpPr>
          <p:cNvPr id="20" name="Shape 18"/>
          <p:cNvSpPr/>
          <p:nvPr/>
        </p:nvSpPr>
        <p:spPr>
          <a:xfrm>
            <a:off x="6196432" y="2487168"/>
            <a:ext cx="420624" cy="420624"/>
          </a:xfrm>
          <a:prstGeom prst="ellipse">
            <a:avLst/>
          </a:prstGeom>
          <a:solidFill>
            <a:srgbClr val="F2F5EC"/>
          </a:solidFill>
          <a:ln w="12700">
            <a:solidFill>
              <a:srgbClr val="DCE5DA"/>
            </a:solidFill>
            <a:prstDash val="solid"/>
          </a:ln>
        </p:spPr>
      </p:sp>
      <p:sp>
        <p:nvSpPr>
          <p:cNvPr id="21" name="Text 19"/>
          <p:cNvSpPr txBox="1"/>
          <p:nvPr/>
        </p:nvSpPr>
        <p:spPr>
          <a:xfrm>
            <a:off x="6196432" y="2487168"/>
            <a:ext cx="420624" cy="420624"/>
          </a:xfrm>
          <a:prstGeom prst="rect">
            <a:avLst/>
          </a:prstGeom>
          <a:noFill/>
          <a:ln/>
        </p:spPr>
        <p:txBody>
          <a:bodyPr wrap="square" lIns="0" tIns="0" rIns="0" bIns="0" rtlCol="0" anchor="ctr"/>
          <a:lstStyle/>
          <a:p>
            <a:pPr algn="ctr" indent="0" marL="0">
              <a:buNone/>
            </a:pPr>
            <a:r>
              <a:rPr lang="en-US" sz="1400" b="1" dirty="0">
                <a:solidFill>
                  <a:srgbClr val="12664A"/>
                </a:solidFill>
                <a:latin typeface="Arial" pitchFamily="34" charset="0"/>
                <a:ea typeface="Arial" pitchFamily="34" charset="-122"/>
                <a:cs typeface="Arial" pitchFamily="34" charset="-120"/>
              </a:rPr>
              <a:t>4</a:t>
            </a:r>
            <a:endParaRPr lang="en-US" sz="1400" dirty="0"/>
          </a:p>
        </p:txBody>
      </p:sp>
      <p:sp>
        <p:nvSpPr>
          <p:cNvPr id="22" name="Text 20"/>
          <p:cNvSpPr txBox="1"/>
          <p:nvPr/>
        </p:nvSpPr>
        <p:spPr>
          <a:xfrm>
            <a:off x="6196432" y="3054096"/>
            <a:ext cx="1666189" cy="292608"/>
          </a:xfrm>
          <a:prstGeom prst="rect">
            <a:avLst/>
          </a:prstGeom>
          <a:noFill/>
          <a:ln/>
        </p:spPr>
        <p:txBody>
          <a:bodyPr wrap="square" lIns="0" tIns="0" rIns="0" bIns="0" rtlCol="0" anchor="ctr"/>
          <a:lstStyle/>
          <a:p>
            <a:pPr indent="0" marL="0">
              <a:buNone/>
            </a:pPr>
            <a:r>
              <a:rPr lang="en-US" sz="1400" b="1" dirty="0">
                <a:solidFill>
                  <a:srgbClr val="10432F"/>
                </a:solidFill>
                <a:latin typeface="Arial" pitchFamily="34" charset="0"/>
                <a:ea typeface="Arial" pitchFamily="34" charset="-122"/>
                <a:cs typeface="Arial" pitchFamily="34" charset="-120"/>
              </a:rPr>
              <a:t>One block</a:t>
            </a:r>
            <a:endParaRPr lang="en-US" sz="1400" dirty="0"/>
          </a:p>
        </p:txBody>
      </p:sp>
      <p:sp>
        <p:nvSpPr>
          <p:cNvPr id="23" name="Text 21"/>
          <p:cNvSpPr txBox="1"/>
          <p:nvPr/>
        </p:nvSpPr>
        <p:spPr>
          <a:xfrm>
            <a:off x="6196432" y="3383280"/>
            <a:ext cx="1666189" cy="1188720"/>
          </a:xfrm>
          <a:prstGeom prst="rect">
            <a:avLst/>
          </a:prstGeom>
          <a:noFill/>
          <a:ln/>
        </p:spPr>
        <p:txBody>
          <a:bodyPr wrap="square" lIns="0" tIns="0" rIns="0" bIns="0" rtlCol="0" anchor="ctr"/>
          <a:lstStyle/>
          <a:p>
            <a:pPr indent="0" marL="0">
              <a:lnSpc>
                <a:spcPct val="114000"/>
              </a:lnSpc>
              <a:buNone/>
            </a:pPr>
            <a:r>
              <a:rPr lang="en-US" sz="1100" dirty="0">
                <a:solidFill>
                  <a:srgbClr val="4D6055"/>
                </a:solidFill>
                <a:latin typeface="Arial" pitchFamily="34" charset="0"/>
                <a:ea typeface="Arial" pitchFamily="34" charset="-122"/>
                <a:cs typeface="Arial" pitchFamily="34" charset="-120"/>
              </a:rPr>
              <a:t>A small resident group invited and activated</a:t>
            </a:r>
            <a:endParaRPr lang="en-US" sz="1100" dirty="0"/>
          </a:p>
        </p:txBody>
      </p:sp>
      <p:sp>
        <p:nvSpPr>
          <p:cNvPr id="24" name="Shape 22"/>
          <p:cNvSpPr/>
          <p:nvPr/>
        </p:nvSpPr>
        <p:spPr>
          <a:xfrm>
            <a:off x="8063789" y="2487168"/>
            <a:ext cx="420624" cy="420624"/>
          </a:xfrm>
          <a:prstGeom prst="ellipse">
            <a:avLst/>
          </a:prstGeom>
          <a:solidFill>
            <a:srgbClr val="F2F5EC"/>
          </a:solidFill>
          <a:ln w="12700">
            <a:solidFill>
              <a:srgbClr val="DCE5DA"/>
            </a:solidFill>
            <a:prstDash val="solid"/>
          </a:ln>
        </p:spPr>
      </p:sp>
      <p:sp>
        <p:nvSpPr>
          <p:cNvPr id="25" name="Text 23"/>
          <p:cNvSpPr txBox="1"/>
          <p:nvPr/>
        </p:nvSpPr>
        <p:spPr>
          <a:xfrm>
            <a:off x="8063789" y="2487168"/>
            <a:ext cx="420624" cy="420624"/>
          </a:xfrm>
          <a:prstGeom prst="rect">
            <a:avLst/>
          </a:prstGeom>
          <a:noFill/>
          <a:ln/>
        </p:spPr>
        <p:txBody>
          <a:bodyPr wrap="square" lIns="0" tIns="0" rIns="0" bIns="0" rtlCol="0" anchor="ctr"/>
          <a:lstStyle/>
          <a:p>
            <a:pPr algn="ctr" indent="0" marL="0">
              <a:buNone/>
            </a:pPr>
            <a:r>
              <a:rPr lang="en-US" sz="1400" b="1" dirty="0">
                <a:solidFill>
                  <a:srgbClr val="12664A"/>
                </a:solidFill>
                <a:latin typeface="Arial" pitchFamily="34" charset="0"/>
                <a:ea typeface="Arial" pitchFamily="34" charset="-122"/>
                <a:cs typeface="Arial" pitchFamily="34" charset="-120"/>
              </a:rPr>
              <a:t>5</a:t>
            </a:r>
            <a:endParaRPr lang="en-US" sz="1400" dirty="0"/>
          </a:p>
        </p:txBody>
      </p:sp>
      <p:sp>
        <p:nvSpPr>
          <p:cNvPr id="26" name="Text 24"/>
          <p:cNvSpPr txBox="1"/>
          <p:nvPr/>
        </p:nvSpPr>
        <p:spPr>
          <a:xfrm>
            <a:off x="8063789" y="3054096"/>
            <a:ext cx="1666189" cy="292608"/>
          </a:xfrm>
          <a:prstGeom prst="rect">
            <a:avLst/>
          </a:prstGeom>
          <a:noFill/>
          <a:ln/>
        </p:spPr>
        <p:txBody>
          <a:bodyPr wrap="square" lIns="0" tIns="0" rIns="0" bIns="0" rtlCol="0" anchor="ctr"/>
          <a:lstStyle/>
          <a:p>
            <a:pPr indent="0" marL="0">
              <a:buNone/>
            </a:pPr>
            <a:r>
              <a:rPr lang="en-US" sz="1400" b="1" dirty="0">
                <a:solidFill>
                  <a:srgbClr val="10432F"/>
                </a:solidFill>
                <a:latin typeface="Arial" pitchFamily="34" charset="0"/>
                <a:ea typeface="Arial" pitchFamily="34" charset="-122"/>
                <a:cs typeface="Arial" pitchFamily="34" charset="-120"/>
              </a:rPr>
              <a:t>Estate-wide</a:t>
            </a:r>
            <a:endParaRPr lang="en-US" sz="1400" dirty="0"/>
          </a:p>
        </p:txBody>
      </p:sp>
      <p:sp>
        <p:nvSpPr>
          <p:cNvPr id="27" name="Text 25"/>
          <p:cNvSpPr txBox="1"/>
          <p:nvPr/>
        </p:nvSpPr>
        <p:spPr>
          <a:xfrm>
            <a:off x="8063789" y="3383280"/>
            <a:ext cx="1666189" cy="1188720"/>
          </a:xfrm>
          <a:prstGeom prst="rect">
            <a:avLst/>
          </a:prstGeom>
          <a:noFill/>
          <a:ln/>
        </p:spPr>
        <p:txBody>
          <a:bodyPr wrap="square" lIns="0" tIns="0" rIns="0" bIns="0" rtlCol="0" anchor="ctr"/>
          <a:lstStyle/>
          <a:p>
            <a:pPr indent="0" marL="0">
              <a:lnSpc>
                <a:spcPct val="114000"/>
              </a:lnSpc>
              <a:buNone/>
            </a:pPr>
            <a:r>
              <a:rPr lang="en-US" sz="1100" dirty="0">
                <a:solidFill>
                  <a:srgbClr val="4D6055"/>
                </a:solidFill>
                <a:latin typeface="Arial" pitchFamily="34" charset="0"/>
                <a:ea typeface="Arial" pitchFamily="34" charset="-122"/>
                <a:cs typeface="Arial" pitchFamily="34" charset="-120"/>
              </a:rPr>
              <a:t>Remaining residents invited in batches</a:t>
            </a:r>
            <a:endParaRPr lang="en-US" sz="1100" dirty="0"/>
          </a:p>
        </p:txBody>
      </p:sp>
      <p:sp>
        <p:nvSpPr>
          <p:cNvPr id="28" name="Shape 26"/>
          <p:cNvSpPr/>
          <p:nvPr/>
        </p:nvSpPr>
        <p:spPr>
          <a:xfrm>
            <a:off x="9931146" y="2487168"/>
            <a:ext cx="420624" cy="420624"/>
          </a:xfrm>
          <a:prstGeom prst="ellipse">
            <a:avLst/>
          </a:prstGeom>
          <a:solidFill>
            <a:srgbClr val="F2F5EC"/>
          </a:solidFill>
          <a:ln w="12700">
            <a:solidFill>
              <a:srgbClr val="DCE5DA"/>
            </a:solidFill>
            <a:prstDash val="solid"/>
          </a:ln>
        </p:spPr>
      </p:sp>
      <p:sp>
        <p:nvSpPr>
          <p:cNvPr id="29" name="Text 27"/>
          <p:cNvSpPr txBox="1"/>
          <p:nvPr/>
        </p:nvSpPr>
        <p:spPr>
          <a:xfrm>
            <a:off x="9931146" y="2487168"/>
            <a:ext cx="420624" cy="420624"/>
          </a:xfrm>
          <a:prstGeom prst="rect">
            <a:avLst/>
          </a:prstGeom>
          <a:noFill/>
          <a:ln/>
        </p:spPr>
        <p:txBody>
          <a:bodyPr wrap="square" lIns="0" tIns="0" rIns="0" bIns="0" rtlCol="0" anchor="ctr"/>
          <a:lstStyle/>
          <a:p>
            <a:pPr algn="ctr" indent="0" marL="0">
              <a:buNone/>
            </a:pPr>
            <a:r>
              <a:rPr lang="en-US" sz="1400" b="1" dirty="0">
                <a:solidFill>
                  <a:srgbClr val="12664A"/>
                </a:solidFill>
                <a:latin typeface="Arial" pitchFamily="34" charset="0"/>
                <a:ea typeface="Arial" pitchFamily="34" charset="-122"/>
                <a:cs typeface="Arial" pitchFamily="34" charset="-120"/>
              </a:rPr>
              <a:t>6</a:t>
            </a:r>
            <a:endParaRPr lang="en-US" sz="1400" dirty="0"/>
          </a:p>
        </p:txBody>
      </p:sp>
      <p:sp>
        <p:nvSpPr>
          <p:cNvPr id="30" name="Text 28"/>
          <p:cNvSpPr txBox="1"/>
          <p:nvPr/>
        </p:nvSpPr>
        <p:spPr>
          <a:xfrm>
            <a:off x="9931146" y="3054096"/>
            <a:ext cx="1666189" cy="292608"/>
          </a:xfrm>
          <a:prstGeom prst="rect">
            <a:avLst/>
          </a:prstGeom>
          <a:noFill/>
          <a:ln/>
        </p:spPr>
        <p:txBody>
          <a:bodyPr wrap="square" lIns="0" tIns="0" rIns="0" bIns="0" rtlCol="0" anchor="ctr"/>
          <a:lstStyle/>
          <a:p>
            <a:pPr indent="0" marL="0">
              <a:buNone/>
            </a:pPr>
            <a:r>
              <a:rPr lang="en-US" sz="1400" b="1" dirty="0">
                <a:solidFill>
                  <a:srgbClr val="10432F"/>
                </a:solidFill>
                <a:latin typeface="Arial" pitchFamily="34" charset="0"/>
                <a:ea typeface="Arial" pitchFamily="34" charset="-122"/>
                <a:cs typeface="Arial" pitchFamily="34" charset="-120"/>
              </a:rPr>
              <a:t>The rest</a:t>
            </a:r>
            <a:endParaRPr lang="en-US" sz="1400" dirty="0"/>
          </a:p>
        </p:txBody>
      </p:sp>
      <p:sp>
        <p:nvSpPr>
          <p:cNvPr id="31" name="Text 29"/>
          <p:cNvSpPr txBox="1"/>
          <p:nvPr/>
        </p:nvSpPr>
        <p:spPr>
          <a:xfrm>
            <a:off x="9931146" y="3383280"/>
            <a:ext cx="1666189" cy="1188720"/>
          </a:xfrm>
          <a:prstGeom prst="rect">
            <a:avLst/>
          </a:prstGeom>
          <a:noFill/>
          <a:ln/>
        </p:spPr>
        <p:txBody>
          <a:bodyPr wrap="square" lIns="0" tIns="0" rIns="0" bIns="0" rtlCol="0" anchor="ctr"/>
          <a:lstStyle/>
          <a:p>
            <a:pPr indent="0" marL="0">
              <a:lnSpc>
                <a:spcPct val="114000"/>
              </a:lnSpc>
              <a:buNone/>
            </a:pPr>
            <a:r>
              <a:rPr lang="en-US" sz="1100" dirty="0">
                <a:solidFill>
                  <a:srgbClr val="4D6055"/>
                </a:solidFill>
                <a:latin typeface="Arial" pitchFamily="34" charset="0"/>
                <a:ea typeface="Arial" pitchFamily="34" charset="-122"/>
                <a:cs typeface="Arial" pitchFamily="34" charset="-120"/>
              </a:rPr>
              <a:t>Dues, facilities and governance as the estate is ready</a:t>
            </a:r>
            <a:endParaRPr lang="en-US" sz="1100" dirty="0"/>
          </a:p>
        </p:txBody>
      </p:sp>
      <p:sp>
        <p:nvSpPr>
          <p:cNvPr id="32" name="Shape 30"/>
          <p:cNvSpPr/>
          <p:nvPr/>
        </p:nvSpPr>
        <p:spPr>
          <a:xfrm>
            <a:off x="594360" y="4773168"/>
            <a:ext cx="11002975" cy="841248"/>
          </a:xfrm>
          <a:prstGeom prst="roundRect">
            <a:avLst>
              <a:gd name="adj" fmla="val 5435"/>
            </a:avLst>
          </a:prstGeom>
          <a:solidFill>
            <a:srgbClr val="F2F5EC"/>
          </a:solidFill>
          <a:ln w="9525">
            <a:solidFill>
              <a:srgbClr val="DCE5DA"/>
            </a:solidFill>
            <a:prstDash val="solid"/>
          </a:ln>
        </p:spPr>
      </p:sp>
      <p:sp>
        <p:nvSpPr>
          <p:cNvPr id="33" name="Text 31"/>
          <p:cNvSpPr txBox="1"/>
          <p:nvPr/>
        </p:nvSpPr>
        <p:spPr>
          <a:xfrm>
            <a:off x="914400" y="4937760"/>
            <a:ext cx="10362895" cy="512064"/>
          </a:xfrm>
          <a:prstGeom prst="rect">
            <a:avLst/>
          </a:prstGeom>
          <a:noFill/>
          <a:ln/>
        </p:spPr>
        <p:txBody>
          <a:bodyPr wrap="square" lIns="0" tIns="0" rIns="0" bIns="0" rtlCol="0" anchor="ctr"/>
          <a:lstStyle/>
          <a:p>
            <a:pPr indent="0" marL="0">
              <a:buNone/>
            </a:pPr>
            <a:r>
              <a:rPr lang="en-US" sz="1250" dirty="0">
                <a:solidFill>
                  <a:srgbClr val="4D6055"/>
                </a:solidFill>
                <a:latin typeface="Arial" pitchFamily="34" charset="0"/>
                <a:ea typeface="Arial" pitchFamily="34" charset="-122"/>
                <a:cs typeface="Arial" pitchFamily="34" charset="-120"/>
              </a:rPr>
              <a:t>Capabilities are enabled per estate. Visitor access now and dues next year is a supported configuration, not a special case.</a:t>
            </a:r>
            <a:endParaRPr lang="en-US" sz="1250" dirty="0"/>
          </a:p>
        </p:txBody>
      </p:sp>
      <p:sp>
        <p:nvSpPr>
          <p:cNvPr id="34" name="Text 32"/>
          <p:cNvSpPr txBox="1"/>
          <p:nvPr/>
        </p:nvSpPr>
        <p:spPr>
          <a:xfrm>
            <a:off x="594360" y="6291072"/>
            <a:ext cx="3657600" cy="256032"/>
          </a:xfrm>
          <a:prstGeom prst="rect">
            <a:avLst/>
          </a:prstGeom>
          <a:noFill/>
          <a:ln/>
        </p:spPr>
        <p:txBody>
          <a:bodyPr wrap="square" lIns="0" tIns="0" rIns="0" bIns="0" rtlCol="0" anchor="ctr"/>
          <a:lstStyle/>
          <a:p>
            <a:pPr indent="0" marL="0">
              <a:buNone/>
            </a:pPr>
            <a:r>
              <a:rPr lang="en-US" sz="950" dirty="0">
                <a:solidFill>
                  <a:srgbClr val="7A8C80"/>
                </a:solidFill>
                <a:latin typeface="Arial" pitchFamily="34" charset="0"/>
                <a:ea typeface="Arial" pitchFamily="34" charset="-122"/>
                <a:cs typeface="Arial" pitchFamily="34" charset="-120"/>
              </a:rPr>
              <a:t>kompond.com</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94360" y="347472"/>
            <a:ext cx="292608" cy="292608"/>
          </a:xfrm>
          <a:prstGeom prst="roundRect">
            <a:avLst>
              <a:gd name="adj" fmla="val 21875"/>
            </a:avLst>
          </a:prstGeom>
          <a:solidFill>
            <a:srgbClr val="CFA63F"/>
          </a:solidFill>
          <a:ln w="12700">
            <a:solidFill>
              <a:srgbClr val="CFA63F"/>
            </a:solidFill>
            <a:prstDash val="solid"/>
          </a:ln>
        </p:spPr>
      </p:sp>
      <p:sp>
        <p:nvSpPr>
          <p:cNvPr id="3" name="Text 1"/>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t>
            </a:r>
            <a:endParaRPr lang="en-US" sz="1400" dirty="0"/>
          </a:p>
        </p:txBody>
      </p:sp>
      <p:sp>
        <p:nvSpPr>
          <p:cNvPr id="4" name="Text 2"/>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10432F"/>
                </a:solidFill>
                <a:latin typeface="Arial" pitchFamily="34" charset="0"/>
                <a:ea typeface="Arial" pitchFamily="34" charset="-122"/>
                <a:cs typeface="Arial" pitchFamily="34" charset="-120"/>
              </a:rPr>
              <a:t>Kompound</a:t>
            </a:r>
            <a:endParaRPr lang="en-US" sz="1200" dirty="0"/>
          </a:p>
        </p:txBody>
      </p:sp>
      <p:sp>
        <p:nvSpPr>
          <p:cNvPr id="5" name="Text 3"/>
          <p:cNvSpPr txBox="1"/>
          <p:nvPr/>
        </p:nvSpPr>
        <p:spPr>
          <a:xfrm>
            <a:off x="594360" y="932688"/>
            <a:ext cx="914400" cy="274320"/>
          </a:xfrm>
          <a:prstGeom prst="rect">
            <a:avLst/>
          </a:prstGeom>
          <a:noFill/>
          <a:ln/>
        </p:spPr>
        <p:txBody>
          <a:bodyPr wrap="square" lIns="0" tIns="0" rIns="0" bIns="0" rtlCol="0" anchor="ctr"/>
          <a:lstStyle/>
          <a:p>
            <a:pPr indent="0" marL="0">
              <a:buNone/>
            </a:pPr>
            <a:r>
              <a:rPr lang="en-US" sz="1100" b="1" dirty="0">
                <a:solidFill>
                  <a:srgbClr val="17805A"/>
                </a:solidFill>
                <a:latin typeface="Arial" pitchFamily="34" charset="0"/>
                <a:ea typeface="Arial" pitchFamily="34" charset="-122"/>
                <a:cs typeface="Arial" pitchFamily="34" charset="-120"/>
              </a:rPr>
              <a:t>11 /</a:t>
            </a:r>
            <a:endParaRPr lang="en-US" sz="1100" dirty="0"/>
          </a:p>
        </p:txBody>
      </p:sp>
      <p:sp>
        <p:nvSpPr>
          <p:cNvPr id="6" name="Text 4"/>
          <p:cNvSpPr txBox="1"/>
          <p:nvPr/>
        </p:nvSpPr>
        <p:spPr>
          <a:xfrm>
            <a:off x="594360" y="1225296"/>
            <a:ext cx="11002975" cy="640080"/>
          </a:xfrm>
          <a:prstGeom prst="rect">
            <a:avLst/>
          </a:prstGeom>
          <a:noFill/>
          <a:ln/>
        </p:spPr>
        <p:txBody>
          <a:bodyPr wrap="square" lIns="0" tIns="0" rIns="0" bIns="0" rtlCol="0" anchor="ctr"/>
          <a:lstStyle/>
          <a:p>
            <a:pPr indent="0" marL="0">
              <a:buNone/>
            </a:pPr>
            <a:r>
              <a:rPr lang="en-US" sz="3600" b="1" dirty="0">
                <a:solidFill>
                  <a:srgbClr val="10432F"/>
                </a:solidFill>
                <a:latin typeface="Arial" pitchFamily="34" charset="0"/>
                <a:ea typeface="Arial" pitchFamily="34" charset="-122"/>
                <a:cs typeface="Arial" pitchFamily="34" charset="-120"/>
              </a:rPr>
              <a:t>What we would need from you.</a:t>
            </a:r>
            <a:endParaRPr lang="en-US" sz="3600" dirty="0"/>
          </a:p>
        </p:txBody>
      </p:sp>
      <p:sp>
        <p:nvSpPr>
          <p:cNvPr id="7" name="Shape 5"/>
          <p:cNvSpPr/>
          <p:nvPr/>
        </p:nvSpPr>
        <p:spPr>
          <a:xfrm>
            <a:off x="594360" y="2130552"/>
            <a:ext cx="146304" cy="146304"/>
          </a:xfrm>
          <a:prstGeom prst="ellipse">
            <a:avLst/>
          </a:prstGeom>
          <a:solidFill>
            <a:srgbClr val="CFA63F"/>
          </a:solidFill>
          <a:ln w="12700">
            <a:solidFill>
              <a:srgbClr val="CFA63F"/>
            </a:solidFill>
            <a:prstDash val="solid"/>
          </a:ln>
        </p:spPr>
      </p:sp>
      <p:sp>
        <p:nvSpPr>
          <p:cNvPr id="8" name="Text 6"/>
          <p:cNvSpPr txBox="1"/>
          <p:nvPr/>
        </p:nvSpPr>
        <p:spPr>
          <a:xfrm>
            <a:off x="905256" y="2029968"/>
            <a:ext cx="5007712" cy="786384"/>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A named executive sponsor</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 usually the chairman, the general secretary or the treasurer.</a:t>
            </a:r>
            <a:endParaRPr lang="en-US" sz="1250" dirty="0"/>
          </a:p>
        </p:txBody>
      </p:sp>
      <p:sp>
        <p:nvSpPr>
          <p:cNvPr id="9" name="Shape 7"/>
          <p:cNvSpPr/>
          <p:nvPr/>
        </p:nvSpPr>
        <p:spPr>
          <a:xfrm>
            <a:off x="594360" y="2971800"/>
            <a:ext cx="146304" cy="146304"/>
          </a:xfrm>
          <a:prstGeom prst="ellipse">
            <a:avLst/>
          </a:prstGeom>
          <a:solidFill>
            <a:srgbClr val="CFA63F"/>
          </a:solidFill>
          <a:ln w="12700">
            <a:solidFill>
              <a:srgbClr val="CFA63F"/>
            </a:solidFill>
            <a:prstDash val="solid"/>
          </a:ln>
        </p:spPr>
      </p:sp>
      <p:sp>
        <p:nvSpPr>
          <p:cNvPr id="10" name="Text 8"/>
          <p:cNvSpPr txBox="1"/>
          <p:nvPr/>
        </p:nvSpPr>
        <p:spPr>
          <a:xfrm>
            <a:off x="905256" y="2871216"/>
            <a:ext cx="5007712" cy="786384"/>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Your current register</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in whatever form it exists. Reconciling it is part of the work, not a prerequisite.</a:t>
            </a:r>
            <a:endParaRPr lang="en-US" sz="1250" dirty="0"/>
          </a:p>
        </p:txBody>
      </p:sp>
      <p:sp>
        <p:nvSpPr>
          <p:cNvPr id="11" name="Shape 9"/>
          <p:cNvSpPr/>
          <p:nvPr/>
        </p:nvSpPr>
        <p:spPr>
          <a:xfrm>
            <a:off x="594360" y="3813048"/>
            <a:ext cx="146304" cy="146304"/>
          </a:xfrm>
          <a:prstGeom prst="ellipse">
            <a:avLst/>
          </a:prstGeom>
          <a:solidFill>
            <a:srgbClr val="CFA63F"/>
          </a:solidFill>
          <a:ln w="12700">
            <a:solidFill>
              <a:srgbClr val="CFA63F"/>
            </a:solidFill>
            <a:prstDash val="solid"/>
          </a:ln>
        </p:spPr>
      </p:sp>
      <p:sp>
        <p:nvSpPr>
          <p:cNvPr id="12" name="Text 10"/>
          <p:cNvSpPr txBox="1"/>
          <p:nvPr/>
        </p:nvSpPr>
        <p:spPr>
          <a:xfrm>
            <a:off x="905256" y="3712464"/>
            <a:ext cx="5007712" cy="786384"/>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The estate’s bank account</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for dues, registered by your own treasurer.</a:t>
            </a:r>
            <a:endParaRPr lang="en-US" sz="1250" dirty="0"/>
          </a:p>
        </p:txBody>
      </p:sp>
      <p:sp>
        <p:nvSpPr>
          <p:cNvPr id="13" name="Shape 11"/>
          <p:cNvSpPr/>
          <p:nvPr/>
        </p:nvSpPr>
        <p:spPr>
          <a:xfrm>
            <a:off x="6278728" y="2130552"/>
            <a:ext cx="146304" cy="146304"/>
          </a:xfrm>
          <a:prstGeom prst="ellipse">
            <a:avLst/>
          </a:prstGeom>
          <a:solidFill>
            <a:srgbClr val="CFA63F"/>
          </a:solidFill>
          <a:ln w="12700">
            <a:solidFill>
              <a:srgbClr val="CFA63F"/>
            </a:solidFill>
            <a:prstDash val="solid"/>
          </a:ln>
        </p:spPr>
      </p:sp>
      <p:sp>
        <p:nvSpPr>
          <p:cNvPr id="14" name="Text 12"/>
          <p:cNvSpPr txBox="1"/>
          <p:nvPr/>
        </p:nvSpPr>
        <p:spPr>
          <a:xfrm>
            <a:off x="6589624" y="2029968"/>
            <a:ext cx="5007712" cy="786384"/>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Two or three gate officers</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available for training, and their shift pattern.</a:t>
            </a:r>
            <a:endParaRPr lang="en-US" sz="1250" dirty="0"/>
          </a:p>
        </p:txBody>
      </p:sp>
      <p:sp>
        <p:nvSpPr>
          <p:cNvPr id="15" name="Shape 13"/>
          <p:cNvSpPr/>
          <p:nvPr/>
        </p:nvSpPr>
        <p:spPr>
          <a:xfrm>
            <a:off x="6278728" y="2971800"/>
            <a:ext cx="146304" cy="146304"/>
          </a:xfrm>
          <a:prstGeom prst="ellipse">
            <a:avLst/>
          </a:prstGeom>
          <a:solidFill>
            <a:srgbClr val="CFA63F"/>
          </a:solidFill>
          <a:ln w="12700">
            <a:solidFill>
              <a:srgbClr val="CFA63F"/>
            </a:solidFill>
            <a:prstDash val="solid"/>
          </a:ln>
        </p:spPr>
      </p:sp>
      <p:sp>
        <p:nvSpPr>
          <p:cNvPr id="16" name="Text 14"/>
          <p:cNvSpPr txBox="1"/>
          <p:nvPr/>
        </p:nvSpPr>
        <p:spPr>
          <a:xfrm>
            <a:off x="6589624" y="2871216"/>
            <a:ext cx="5007712" cy="786384"/>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One street or block</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willing to go first.</a:t>
            </a:r>
            <a:endParaRPr lang="en-US" sz="1250" dirty="0"/>
          </a:p>
        </p:txBody>
      </p:sp>
      <p:sp>
        <p:nvSpPr>
          <p:cNvPr id="17" name="Shape 15"/>
          <p:cNvSpPr/>
          <p:nvPr/>
        </p:nvSpPr>
        <p:spPr>
          <a:xfrm>
            <a:off x="6278728" y="3813048"/>
            <a:ext cx="146304" cy="146304"/>
          </a:xfrm>
          <a:prstGeom prst="ellipse">
            <a:avLst/>
          </a:prstGeom>
          <a:solidFill>
            <a:srgbClr val="CFA63F"/>
          </a:solidFill>
          <a:ln w="12700">
            <a:solidFill>
              <a:srgbClr val="CFA63F"/>
            </a:solidFill>
            <a:prstDash val="solid"/>
          </a:ln>
        </p:spPr>
      </p:sp>
      <p:sp>
        <p:nvSpPr>
          <p:cNvPr id="18" name="Text 16"/>
          <p:cNvSpPr txBox="1"/>
          <p:nvPr/>
        </p:nvSpPr>
        <p:spPr>
          <a:xfrm>
            <a:off x="6589624" y="3712464"/>
            <a:ext cx="5007712" cy="786384"/>
          </a:xfrm>
          <a:prstGeom prst="rect">
            <a:avLst/>
          </a:prstGeom>
          <a:noFill/>
          <a:ln/>
        </p:spPr>
        <p:txBody>
          <a:bodyPr wrap="square" lIns="0" tIns="0" rIns="0" bIns="0" rtlCol="0" anchor="t"/>
          <a:lstStyle/>
          <a:p>
            <a:pPr indent="0" marL="0">
              <a:lnSpc>
                <a:spcPct val="114000"/>
              </a:lnSpc>
              <a:buNone/>
            </a:pPr>
            <a:r>
              <a:rPr lang="en-US" sz="1250" b="1" dirty="0">
                <a:solidFill>
                  <a:srgbClr val="10432F"/>
                </a:solidFill>
                <a:latin typeface="Arial" pitchFamily="34" charset="0"/>
                <a:ea typeface="Arial" pitchFamily="34" charset="-122"/>
                <a:cs typeface="Arial" pitchFamily="34" charset="-120"/>
              </a:rPr>
              <a:t>Agreement on what residents are told</a:t>
            </a:r>
            <a:pPr indent="0" marL="0">
              <a:lnSpc>
                <a:spcPct val="114000"/>
              </a:lnSpc>
              <a:buNone/>
            </a:pPr>
            <a:r>
              <a:rPr lang="en-US" sz="1250" dirty="0">
                <a:solidFill>
                  <a:srgbClr val="4D6055"/>
                </a:solidFill>
                <a:latin typeface="Arial" pitchFamily="34" charset="0"/>
                <a:ea typeface="Arial" pitchFamily="34" charset="-122"/>
                <a:cs typeface="Arial" pitchFamily="34" charset="-120"/>
              </a:rPr>
              <a:t>  — and when. The estate’s own voice carries this better than ours.</a:t>
            </a:r>
            <a:endParaRPr lang="en-US" sz="1250" dirty="0"/>
          </a:p>
        </p:txBody>
      </p:sp>
      <p:sp>
        <p:nvSpPr>
          <p:cNvPr id="19" name="Text 17"/>
          <p:cNvSpPr txBox="1"/>
          <p:nvPr/>
        </p:nvSpPr>
        <p:spPr>
          <a:xfrm>
            <a:off x="594360" y="6291072"/>
            <a:ext cx="3657600" cy="256032"/>
          </a:xfrm>
          <a:prstGeom prst="rect">
            <a:avLst/>
          </a:prstGeom>
          <a:noFill/>
          <a:ln/>
        </p:spPr>
        <p:txBody>
          <a:bodyPr wrap="square" lIns="0" tIns="0" rIns="0" bIns="0" rtlCol="0" anchor="ctr"/>
          <a:lstStyle/>
          <a:p>
            <a:pPr indent="0" marL="0">
              <a:buNone/>
            </a:pPr>
            <a:r>
              <a:rPr lang="en-US" sz="950" dirty="0">
                <a:solidFill>
                  <a:srgbClr val="7A8C80"/>
                </a:solidFill>
                <a:latin typeface="Arial" pitchFamily="34" charset="0"/>
                <a:ea typeface="Arial" pitchFamily="34" charset="-122"/>
                <a:cs typeface="Arial" pitchFamily="34" charset="-120"/>
              </a:rPr>
              <a:t>kompond.com</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D2E"/>
        </a:solidFill>
      </p:bgPr>
    </p:bg>
    <p:spTree>
      <p:nvGrpSpPr>
        <p:cNvPr id="1" name=""/>
        <p:cNvGrpSpPr/>
        <p:nvPr/>
      </p:nvGrpSpPr>
      <p:grpSpPr>
        <a:xfrm>
          <a:off x="0" y="0"/>
          <a:ext cx="0" cy="0"/>
          <a:chOff x="0" y="0"/>
          <a:chExt cx="0" cy="0"/>
        </a:xfrm>
      </p:grpSpPr>
      <p:sp>
        <p:nvSpPr>
          <p:cNvPr id="2" name="Text 0"/>
          <p:cNvSpPr txBox="1"/>
          <p:nvPr/>
        </p:nvSpPr>
        <p:spPr>
          <a:xfrm>
            <a:off x="8138160" y="-1737360"/>
            <a:ext cx="5120640" cy="9144000"/>
          </a:xfrm>
          <a:prstGeom prst="rect">
            <a:avLst/>
          </a:prstGeom>
          <a:noFill/>
          <a:ln/>
        </p:spPr>
        <p:txBody>
          <a:bodyPr wrap="square" lIns="0" tIns="0" rIns="0" bIns="0" rtlCol="0" anchor="ctr"/>
          <a:lstStyle/>
          <a:p>
            <a:pPr algn="ctr" indent="0" marL="0">
              <a:buNone/>
            </a:pPr>
            <a:r>
              <a:rPr lang="en-US" sz="43000" b="1" dirty="0">
                <a:solidFill>
                  <a:srgbClr val="17513C"/>
                </a:solidFill>
                <a:latin typeface="Arial" pitchFamily="34" charset="0"/>
                <a:ea typeface="Arial" pitchFamily="34" charset="-122"/>
                <a:cs typeface="Arial" pitchFamily="34" charset="-120"/>
              </a:rPr>
              <a:t>K</a:t>
            </a:r>
            <a:endParaRPr lang="en-US" sz="43000" dirty="0"/>
          </a:p>
        </p:txBody>
      </p:sp>
      <p:sp>
        <p:nvSpPr>
          <p:cNvPr id="3" name="Shape 1"/>
          <p:cNvSpPr/>
          <p:nvPr/>
        </p:nvSpPr>
        <p:spPr>
          <a:xfrm>
            <a:off x="594360" y="347472"/>
            <a:ext cx="292608" cy="292608"/>
          </a:xfrm>
          <a:prstGeom prst="roundRect">
            <a:avLst>
              <a:gd name="adj" fmla="val 21875"/>
            </a:avLst>
          </a:prstGeom>
          <a:solidFill>
            <a:srgbClr val="F0BC50"/>
          </a:solidFill>
          <a:ln w="12700">
            <a:solidFill>
              <a:srgbClr val="F0BC50"/>
            </a:solidFill>
            <a:prstDash val="solid"/>
          </a:ln>
        </p:spPr>
      </p:sp>
      <p:sp>
        <p:nvSpPr>
          <p:cNvPr id="4" name="Text 2"/>
          <p:cNvSpPr txBox="1"/>
          <p:nvPr/>
        </p:nvSpPr>
        <p:spPr>
          <a:xfrm>
            <a:off x="594360" y="347472"/>
            <a:ext cx="292608" cy="292608"/>
          </a:xfrm>
          <a:prstGeom prst="rect">
            <a:avLst/>
          </a:prstGeom>
          <a:noFill/>
          <a:ln/>
        </p:spPr>
        <p:txBody>
          <a:bodyPr wrap="square" lIns="0" tIns="0" rIns="0" bIns="0" rtlCol="0" anchor="ctr"/>
          <a:lstStyle/>
          <a:p>
            <a:pPr algn="ctr" indent="0" marL="0">
              <a:buNone/>
            </a:pPr>
            <a:r>
              <a:rPr lang="en-US" sz="1400" b="1" dirty="0">
                <a:solidFill>
                  <a:srgbClr val="103D2E"/>
                </a:solidFill>
                <a:latin typeface="Arial" pitchFamily="34" charset="0"/>
                <a:ea typeface="Arial" pitchFamily="34" charset="-122"/>
                <a:cs typeface="Arial" pitchFamily="34" charset="-120"/>
              </a:rPr>
              <a:t>K</a:t>
            </a:r>
            <a:endParaRPr lang="en-US" sz="1400" dirty="0"/>
          </a:p>
        </p:txBody>
      </p:sp>
      <p:sp>
        <p:nvSpPr>
          <p:cNvPr id="5" name="Text 3"/>
          <p:cNvSpPr txBox="1"/>
          <p:nvPr/>
        </p:nvSpPr>
        <p:spPr>
          <a:xfrm>
            <a:off x="978408" y="347472"/>
            <a:ext cx="2743200" cy="292608"/>
          </a:xfrm>
          <a:prstGeom prst="rect">
            <a:avLst/>
          </a:prstGeom>
          <a:noFill/>
          <a:ln/>
        </p:spPr>
        <p:txBody>
          <a:bodyPr wrap="square" lIns="0" tIns="0" rIns="0" bIns="0" rtlCol="0" anchor="ctr"/>
          <a:lstStyle/>
          <a:p>
            <a:pPr indent="0" marL="0">
              <a:buNone/>
            </a:pPr>
            <a:r>
              <a:rPr lang="en-US" sz="1200" b="1" dirty="0">
                <a:solidFill>
                  <a:srgbClr val="FFFFFF"/>
                </a:solidFill>
                <a:latin typeface="Arial" pitchFamily="34" charset="0"/>
                <a:ea typeface="Arial" pitchFamily="34" charset="-122"/>
                <a:cs typeface="Arial" pitchFamily="34" charset="-120"/>
              </a:rPr>
              <a:t>Kompound</a:t>
            </a:r>
            <a:endParaRPr lang="en-US" sz="1200" dirty="0"/>
          </a:p>
        </p:txBody>
      </p:sp>
      <p:sp>
        <p:nvSpPr>
          <p:cNvPr id="6" name="Text 4"/>
          <p:cNvSpPr txBox="1"/>
          <p:nvPr/>
        </p:nvSpPr>
        <p:spPr>
          <a:xfrm>
            <a:off x="594360" y="2103120"/>
            <a:ext cx="7315200" cy="274320"/>
          </a:xfrm>
          <a:prstGeom prst="rect">
            <a:avLst/>
          </a:prstGeom>
          <a:noFill/>
          <a:ln/>
        </p:spPr>
        <p:txBody>
          <a:bodyPr wrap="square" lIns="0" tIns="0" rIns="0" bIns="0" rtlCol="0" anchor="ctr"/>
          <a:lstStyle/>
          <a:p>
            <a:pPr indent="0" marL="0">
              <a:buNone/>
            </a:pPr>
            <a:r>
              <a:rPr lang="en-US" sz="1150" b="1" spc="200" kern="0" dirty="0">
                <a:solidFill>
                  <a:srgbClr val="F0BC50"/>
                </a:solidFill>
                <a:latin typeface="Arial" pitchFamily="34" charset="0"/>
                <a:ea typeface="Arial" pitchFamily="34" charset="-122"/>
                <a:cs typeface="Arial" pitchFamily="34" charset="-120"/>
              </a:rPr>
              <a:t>THE NEXT STEP</a:t>
            </a:r>
            <a:endParaRPr lang="en-US" sz="1150" dirty="0"/>
          </a:p>
        </p:txBody>
      </p:sp>
      <p:sp>
        <p:nvSpPr>
          <p:cNvPr id="7" name="Text 5"/>
          <p:cNvSpPr txBox="1"/>
          <p:nvPr/>
        </p:nvSpPr>
        <p:spPr>
          <a:xfrm>
            <a:off x="594360" y="2468880"/>
            <a:ext cx="7680960" cy="1737360"/>
          </a:xfrm>
          <a:prstGeom prst="rect">
            <a:avLst/>
          </a:prstGeom>
          <a:noFill/>
          <a:ln/>
        </p:spPr>
        <p:txBody>
          <a:bodyPr wrap="square" lIns="0" tIns="0" rIns="0" bIns="0" rtlCol="0" anchor="ctr"/>
          <a:lstStyle/>
          <a:p>
            <a:pPr indent="0" marL="0">
              <a:lnSpc>
                <a:spcPct val="100000"/>
              </a:lnSpc>
              <a:buNone/>
            </a:pPr>
            <a:r>
              <a:rPr lang="en-US" sz="4800" b="1" dirty="0">
                <a:solidFill>
                  <a:srgbClr val="FFFFFF"/>
                </a:solidFill>
                <a:latin typeface="Arial" pitchFamily="34" charset="0"/>
                <a:ea typeface="Arial" pitchFamily="34" charset="-122"/>
                <a:cs typeface="Arial" pitchFamily="34" charset="-120"/>
              </a:rPr>
              <a:t>Let’s walk through</a:t>
            </a:r>
            <a:endParaRPr lang="en-US" sz="4800" dirty="0"/>
          </a:p>
          <a:p>
            <a:pPr indent="0" marL="0">
              <a:lnSpc>
                <a:spcPct val="100000"/>
              </a:lnSpc>
              <a:buNone/>
            </a:pPr>
            <a:r>
              <a:rPr lang="en-US" sz="4800" b="1" dirty="0">
                <a:solidFill>
                  <a:srgbClr val="FFFFFF"/>
                </a:solidFill>
                <a:latin typeface="Arial" pitchFamily="34" charset="0"/>
                <a:ea typeface="Arial" pitchFamily="34" charset="-122"/>
                <a:cs typeface="Arial" pitchFamily="34" charset="-120"/>
              </a:rPr>
              <a:t>your estate.</a:t>
            </a:r>
            <a:endParaRPr lang="en-US" sz="4800" dirty="0"/>
          </a:p>
        </p:txBody>
      </p:sp>
      <p:sp>
        <p:nvSpPr>
          <p:cNvPr id="8" name="Text 6"/>
          <p:cNvSpPr txBox="1"/>
          <p:nvPr/>
        </p:nvSpPr>
        <p:spPr>
          <a:xfrm>
            <a:off x="594360" y="4315968"/>
            <a:ext cx="6949440" cy="914400"/>
          </a:xfrm>
          <a:prstGeom prst="rect">
            <a:avLst/>
          </a:prstGeom>
          <a:noFill/>
          <a:ln/>
        </p:spPr>
        <p:txBody>
          <a:bodyPr wrap="square" lIns="0" tIns="0" rIns="0" bIns="0" rtlCol="0" anchor="ctr"/>
          <a:lstStyle/>
          <a:p>
            <a:pPr indent="0" marL="0">
              <a:lnSpc>
                <a:spcPct val="120000"/>
              </a:lnSpc>
              <a:buNone/>
            </a:pPr>
            <a:r>
              <a:rPr lang="en-US" sz="1400" dirty="0">
                <a:solidFill>
                  <a:srgbClr val="CFE2D4"/>
                </a:solidFill>
                <a:latin typeface="Arial" pitchFamily="34" charset="0"/>
                <a:ea typeface="Arial" pitchFamily="34" charset="-122"/>
                <a:cs typeface="Arial" pitchFamily="34" charset="-120"/>
              </a:rPr>
              <a:t>Forty-five minutes with your committee. We walk through the system using your estate’s own shape — your blocks, your gates, your charge structure, your election cycle. You will see exactly what your residents would see.</a:t>
            </a:r>
            <a:endParaRPr lang="en-US" sz="1400" dirty="0"/>
          </a:p>
        </p:txBody>
      </p:sp>
      <p:sp>
        <p:nvSpPr>
          <p:cNvPr id="9" name="Shape 7"/>
          <p:cNvSpPr/>
          <p:nvPr/>
        </p:nvSpPr>
        <p:spPr>
          <a:xfrm>
            <a:off x="594360" y="5413248"/>
            <a:ext cx="3931920" cy="566928"/>
          </a:xfrm>
          <a:prstGeom prst="roundRect">
            <a:avLst>
              <a:gd name="adj" fmla="val 11290"/>
            </a:avLst>
          </a:prstGeom>
          <a:solidFill>
            <a:srgbClr val="F0BC50"/>
          </a:solidFill>
          <a:ln w="12700">
            <a:solidFill>
              <a:srgbClr val="F0BC50"/>
            </a:solidFill>
            <a:prstDash val="solid"/>
          </a:ln>
        </p:spPr>
      </p:sp>
      <p:sp>
        <p:nvSpPr>
          <p:cNvPr id="10" name="Text 8"/>
          <p:cNvSpPr txBox="1"/>
          <p:nvPr/>
        </p:nvSpPr>
        <p:spPr>
          <a:xfrm>
            <a:off x="594360" y="5413248"/>
            <a:ext cx="3931920" cy="566928"/>
          </a:xfrm>
          <a:prstGeom prst="rect">
            <a:avLst/>
          </a:prstGeom>
          <a:noFill/>
          <a:ln/>
        </p:spPr>
        <p:txBody>
          <a:bodyPr wrap="square" lIns="0" tIns="0" rIns="0" bIns="0" rtlCol="0" anchor="ctr"/>
          <a:lstStyle/>
          <a:p>
            <a:pPr algn="ctr" indent="0" marL="0">
              <a:buNone/>
            </a:pPr>
            <a:r>
              <a:rPr lang="en-US" sz="1500" b="1" dirty="0">
                <a:solidFill>
                  <a:srgbClr val="173729"/>
                </a:solidFill>
                <a:latin typeface="Arial" pitchFamily="34" charset="0"/>
                <a:ea typeface="Arial" pitchFamily="34" charset="-122"/>
                <a:cs typeface="Arial" pitchFamily="34" charset="-120"/>
              </a:rPr>
              <a:t>hello@kompond.com</a:t>
            </a:r>
            <a:endParaRPr lang="en-US" sz="1500" dirty="0"/>
          </a:p>
        </p:txBody>
      </p:sp>
      <p:sp>
        <p:nvSpPr>
          <p:cNvPr id="11" name="Text 9"/>
          <p:cNvSpPr txBox="1"/>
          <p:nvPr/>
        </p:nvSpPr>
        <p:spPr>
          <a:xfrm>
            <a:off x="4800600" y="5413248"/>
            <a:ext cx="2743200" cy="566928"/>
          </a:xfrm>
          <a:prstGeom prst="rect">
            <a:avLst/>
          </a:prstGeom>
          <a:noFill/>
          <a:ln/>
        </p:spPr>
        <p:txBody>
          <a:bodyPr wrap="square" lIns="0" tIns="0" rIns="0" bIns="0" rtlCol="0" anchor="ctr"/>
          <a:lstStyle/>
          <a:p>
            <a:pPr indent="0" marL="0">
              <a:buNone/>
            </a:pPr>
            <a:r>
              <a:rPr lang="en-US" sz="1300" dirty="0">
                <a:solidFill>
                  <a:srgbClr val="CFE2D4"/>
                </a:solidFill>
                <a:latin typeface="Arial" pitchFamily="34" charset="0"/>
                <a:ea typeface="Arial" pitchFamily="34" charset="-122"/>
                <a:cs typeface="Arial" pitchFamily="34" charset="-120"/>
              </a:rPr>
              <a:t>kompond.com</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Kompound — A proposal for your estate</dc:title>
  <dc:subject>PptxGenJS Presentation</dc:subject>
  <dc:creator>Kompound</dc:creator>
  <cp:lastModifiedBy>Kompound</cp:lastModifiedBy>
  <cp:revision>1</cp:revision>
  <dcterms:created xsi:type="dcterms:W3CDTF">2026-09-23T09:04:09Z</dcterms:created>
  <dcterms:modified xsi:type="dcterms:W3CDTF">2026-09-23T09:04:09Z</dcterms:modified>
</cp:coreProperties>
</file>